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0" r:id="rId3"/>
    <p:sldId id="259" r:id="rId4"/>
    <p:sldId id="270" r:id="rId5"/>
    <p:sldId id="261" r:id="rId6"/>
    <p:sldId id="263" r:id="rId7"/>
    <p:sldId id="269" r:id="rId8"/>
    <p:sldId id="271" r:id="rId9"/>
    <p:sldId id="265" r:id="rId10"/>
    <p:sldId id="264" r:id="rId11"/>
    <p:sldId id="268" r:id="rId12"/>
    <p:sldId id="272" r:id="rId13"/>
    <p:sldId id="266" r:id="rId14"/>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p:clrMru>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713" autoAdjust="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1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9D18B8-4194-4087-BF27-82BE047BCA2E}" type="doc">
      <dgm:prSet loTypeId="urn:microsoft.com/office/officeart/2005/8/layout/venn2" loCatId="relationship" qsTypeId="urn:microsoft.com/office/officeart/2005/8/quickstyle/simple1#1" qsCatId="simple" csTypeId="urn:microsoft.com/office/officeart/2005/8/colors/colorful5" csCatId="colorful" phldr="1"/>
      <dgm:spPr/>
      <dgm:t>
        <a:bodyPr/>
        <a:lstStyle/>
        <a:p>
          <a:endParaRPr lang="sl-SI"/>
        </a:p>
      </dgm:t>
    </dgm:pt>
    <dgm:pt modelId="{8CDEA8A5-0F8F-4BFF-9A74-0160174CBB53}">
      <dgm:prSet phldrT="[besedilo]" custT="1">
        <dgm:style>
          <a:lnRef idx="3">
            <a:schemeClr val="lt1"/>
          </a:lnRef>
          <a:fillRef idx="1">
            <a:schemeClr val="accent6"/>
          </a:fillRef>
          <a:effectRef idx="1">
            <a:schemeClr val="accent6"/>
          </a:effectRef>
          <a:fontRef idx="minor">
            <a:schemeClr val="lt1"/>
          </a:fontRef>
        </dgm:style>
      </dgm:prSet>
      <dgm:spPr/>
      <dgm:t>
        <a:bodyPr/>
        <a:lstStyle/>
        <a:p>
          <a:r>
            <a:rPr lang="sl-SI" sz="1800" dirty="0" smtClean="0">
              <a:solidFill>
                <a:schemeClr val="tx1"/>
              </a:solidFill>
            </a:rPr>
            <a:t>Moji prijatelji: 4,68</a:t>
          </a:r>
          <a:br>
            <a:rPr lang="sl-SI" sz="1800" dirty="0" smtClean="0">
              <a:solidFill>
                <a:schemeClr val="tx1"/>
              </a:solidFill>
            </a:rPr>
          </a:br>
          <a:r>
            <a:rPr lang="sl-SI" sz="1800" dirty="0" smtClean="0">
              <a:solidFill>
                <a:schemeClr val="tx1"/>
              </a:solidFill>
            </a:rPr>
            <a:t/>
          </a:r>
          <a:br>
            <a:rPr lang="sl-SI" sz="1800" dirty="0" smtClean="0">
              <a:solidFill>
                <a:schemeClr val="tx1"/>
              </a:solidFill>
            </a:rPr>
          </a:br>
          <a:r>
            <a:rPr lang="sl-SI" sz="1800" dirty="0" smtClean="0">
              <a:solidFill>
                <a:schemeClr val="tx1"/>
              </a:solidFill>
            </a:rPr>
            <a:t>Družina: 4,84</a:t>
          </a:r>
          <a:r>
            <a:rPr lang="sl-SI" sz="1600" dirty="0" smtClean="0">
              <a:solidFill>
                <a:schemeClr val="tx1"/>
              </a:solidFill>
            </a:rPr>
            <a:t/>
          </a:r>
          <a:br>
            <a:rPr lang="sl-SI" sz="1600" dirty="0" smtClean="0">
              <a:solidFill>
                <a:schemeClr val="tx1"/>
              </a:solidFill>
            </a:rPr>
          </a:br>
          <a:endParaRPr lang="sl-SI" sz="1600" dirty="0">
            <a:solidFill>
              <a:schemeClr val="tx1"/>
            </a:solidFill>
          </a:endParaRPr>
        </a:p>
      </dgm:t>
    </dgm:pt>
    <dgm:pt modelId="{EC805C46-4A0E-4E32-941D-C40209CE9C93}" type="sibTrans" cxnId="{D8E78BFA-40A2-40D5-9D13-0C24E4B0BBC0}">
      <dgm:prSet/>
      <dgm:spPr/>
      <dgm:t>
        <a:bodyPr/>
        <a:lstStyle/>
        <a:p>
          <a:endParaRPr lang="sl-SI"/>
        </a:p>
      </dgm:t>
    </dgm:pt>
    <dgm:pt modelId="{E3EF9D25-B0B6-4223-92F0-38BF3F9473E4}" type="parTrans" cxnId="{D8E78BFA-40A2-40D5-9D13-0C24E4B0BBC0}">
      <dgm:prSet/>
      <dgm:spPr/>
      <dgm:t>
        <a:bodyPr/>
        <a:lstStyle/>
        <a:p>
          <a:endParaRPr lang="sl-SI"/>
        </a:p>
      </dgm:t>
    </dgm:pt>
    <dgm:pt modelId="{2EC29907-2E3E-46E9-925A-BDAEB8F8E8EA}">
      <dgm:prSet phldrT="[besedilo]" custT="1">
        <dgm:style>
          <a:lnRef idx="1">
            <a:schemeClr val="accent2"/>
          </a:lnRef>
          <a:fillRef idx="2">
            <a:schemeClr val="accent2"/>
          </a:fillRef>
          <a:effectRef idx="1">
            <a:schemeClr val="accent2"/>
          </a:effectRef>
          <a:fontRef idx="minor">
            <a:schemeClr val="dk1"/>
          </a:fontRef>
        </dgm:style>
      </dgm:prSet>
      <dgm:spPr/>
      <dgm:t>
        <a:bodyPr/>
        <a:lstStyle/>
        <a:p>
          <a:r>
            <a:rPr lang="sl-SI" sz="1800" dirty="0" smtClean="0">
              <a:solidFill>
                <a:schemeClr val="tx1"/>
              </a:solidFill>
            </a:rPr>
            <a:t>Punca/fant : 4,37</a:t>
          </a:r>
          <a:endParaRPr lang="sl-SI" sz="1800" dirty="0">
            <a:solidFill>
              <a:schemeClr val="tx1"/>
            </a:solidFill>
          </a:endParaRPr>
        </a:p>
      </dgm:t>
    </dgm:pt>
    <dgm:pt modelId="{DDFD561F-3F83-41FA-957D-74511B193B2B}" type="sibTrans" cxnId="{BD0A837E-6E97-4C0F-99E4-E2243D87B7BF}">
      <dgm:prSet/>
      <dgm:spPr/>
      <dgm:t>
        <a:bodyPr/>
        <a:lstStyle/>
        <a:p>
          <a:endParaRPr lang="sl-SI"/>
        </a:p>
      </dgm:t>
    </dgm:pt>
    <dgm:pt modelId="{4F6E40F1-1FF2-4AE4-98F1-ACB6DE685500}" type="parTrans" cxnId="{BD0A837E-6E97-4C0F-99E4-E2243D87B7BF}">
      <dgm:prSet/>
      <dgm:spPr/>
      <dgm:t>
        <a:bodyPr/>
        <a:lstStyle/>
        <a:p>
          <a:endParaRPr lang="sl-SI"/>
        </a:p>
      </dgm:t>
    </dgm:pt>
    <dgm:pt modelId="{3CEEB650-8239-41F9-AFDF-FD5317A7DF20}">
      <dgm:prSet phldrT="[besedilo]" custT="1">
        <dgm:style>
          <a:lnRef idx="1">
            <a:schemeClr val="accent5"/>
          </a:lnRef>
          <a:fillRef idx="3">
            <a:schemeClr val="accent5"/>
          </a:fillRef>
          <a:effectRef idx="2">
            <a:schemeClr val="accent5"/>
          </a:effectRef>
          <a:fontRef idx="minor">
            <a:schemeClr val="lt1"/>
          </a:fontRef>
        </dgm:style>
      </dgm:prSet>
      <dgm:spPr/>
      <dgm:t>
        <a:bodyPr/>
        <a:lstStyle/>
        <a:p>
          <a:r>
            <a:rPr lang="sl-SI" sz="1800" dirty="0" smtClean="0">
              <a:solidFill>
                <a:schemeClr val="tx1"/>
              </a:solidFill>
            </a:rPr>
            <a:t/>
          </a:r>
          <a:br>
            <a:rPr lang="sl-SI" sz="1800" dirty="0" smtClean="0">
              <a:solidFill>
                <a:schemeClr val="tx1"/>
              </a:solidFill>
            </a:rPr>
          </a:br>
          <a:r>
            <a:rPr lang="sl-SI" sz="1800" b="1" dirty="0" smtClean="0">
              <a:solidFill>
                <a:schemeClr val="bg1"/>
              </a:solidFill>
            </a:rPr>
            <a:t>Regija: 3,81</a:t>
          </a:r>
          <a:br>
            <a:rPr lang="sl-SI" sz="1800" b="1" dirty="0" smtClean="0">
              <a:solidFill>
                <a:schemeClr val="bg1"/>
              </a:solidFill>
            </a:rPr>
          </a:br>
          <a:r>
            <a:rPr lang="sl-SI" sz="1800" b="1" dirty="0" smtClean="0">
              <a:solidFill>
                <a:schemeClr val="bg1"/>
              </a:solidFill>
            </a:rPr>
            <a:t>Glasbena skupina: 3,91</a:t>
          </a:r>
          <a:br>
            <a:rPr lang="sl-SI" sz="1800" b="1" dirty="0" smtClean="0">
              <a:solidFill>
                <a:schemeClr val="bg1"/>
              </a:solidFill>
            </a:rPr>
          </a:br>
          <a:r>
            <a:rPr lang="sl-SI" sz="1800" b="1" dirty="0" smtClean="0">
              <a:solidFill>
                <a:schemeClr val="bg1"/>
              </a:solidFill>
            </a:rPr>
            <a:t>Širša družina: 3,94</a:t>
          </a:r>
          <a:br>
            <a:rPr lang="sl-SI" sz="1800" b="1" dirty="0" smtClean="0">
              <a:solidFill>
                <a:schemeClr val="bg1"/>
              </a:solidFill>
            </a:rPr>
          </a:br>
          <a:r>
            <a:rPr lang="sl-SI" sz="1800" b="1" dirty="0" smtClean="0">
              <a:solidFill>
                <a:schemeClr val="bg1"/>
              </a:solidFill>
            </a:rPr>
            <a:t>Drugo mesto: 3,95 </a:t>
          </a:r>
          <a:br>
            <a:rPr lang="sl-SI" sz="1800" b="1" dirty="0" smtClean="0">
              <a:solidFill>
                <a:schemeClr val="bg1"/>
              </a:solidFill>
            </a:rPr>
          </a:br>
          <a:r>
            <a:rPr lang="sl-SI" sz="1800" b="1" dirty="0" smtClean="0">
              <a:solidFill>
                <a:schemeClr val="bg1"/>
              </a:solidFill>
            </a:rPr>
            <a:t>Šport klub: 3,95</a:t>
          </a:r>
          <a:endParaRPr lang="sl-SI" sz="1800" b="1" dirty="0">
            <a:solidFill>
              <a:schemeClr val="bg1"/>
            </a:solidFill>
          </a:endParaRPr>
        </a:p>
      </dgm:t>
    </dgm:pt>
    <dgm:pt modelId="{080CA1FE-6A91-4636-A15B-02A6C7DB78BF}" type="sibTrans" cxnId="{376AD23B-CB03-43D4-8D39-29C827F2ED19}">
      <dgm:prSet/>
      <dgm:spPr/>
      <dgm:t>
        <a:bodyPr/>
        <a:lstStyle/>
        <a:p>
          <a:endParaRPr lang="sl-SI"/>
        </a:p>
      </dgm:t>
    </dgm:pt>
    <dgm:pt modelId="{E9821189-455E-4229-8068-9F8622DDB0F5}" type="parTrans" cxnId="{376AD23B-CB03-43D4-8D39-29C827F2ED19}">
      <dgm:prSet/>
      <dgm:spPr/>
      <dgm:t>
        <a:bodyPr/>
        <a:lstStyle/>
        <a:p>
          <a:endParaRPr lang="sl-SI"/>
        </a:p>
      </dgm:t>
    </dgm:pt>
    <dgm:pt modelId="{FA7898C6-D7F6-4206-88E9-83BDD1B02141}">
      <dgm:prSet phldrT="[besedilo]" custT="1">
        <dgm:style>
          <a:lnRef idx="1">
            <a:schemeClr val="accent5"/>
          </a:lnRef>
          <a:fillRef idx="2">
            <a:schemeClr val="accent5"/>
          </a:fillRef>
          <a:effectRef idx="1">
            <a:schemeClr val="accent5"/>
          </a:effectRef>
          <a:fontRef idx="minor">
            <a:schemeClr val="dk1"/>
          </a:fontRef>
        </dgm:style>
      </dgm:prSet>
      <dgm:spPr/>
      <dgm:t>
        <a:bodyPr/>
        <a:lstStyle/>
        <a:p>
          <a:r>
            <a:rPr lang="sl-SI" sz="1600" b="1" dirty="0" smtClean="0">
              <a:solidFill>
                <a:schemeClr val="tx1"/>
              </a:solidFill>
            </a:rPr>
            <a:t>Država Slovenija: 3,56</a:t>
          </a:r>
          <a:r>
            <a:rPr lang="sl-SI" sz="1600" dirty="0" smtClean="0">
              <a:solidFill>
                <a:schemeClr val="tx1"/>
              </a:solidFill>
            </a:rPr>
            <a:t/>
          </a:r>
          <a:br>
            <a:rPr lang="sl-SI" sz="1600" dirty="0" smtClean="0">
              <a:solidFill>
                <a:schemeClr val="tx1"/>
              </a:solidFill>
            </a:rPr>
          </a:br>
          <a:r>
            <a:rPr lang="sl-SI" sz="1600" dirty="0" smtClean="0">
              <a:solidFill>
                <a:schemeClr val="tx1"/>
              </a:solidFill>
            </a:rPr>
            <a:t>Ljubljana: 3,61</a:t>
          </a:r>
          <a:endParaRPr lang="sl-SI" sz="1600" dirty="0">
            <a:solidFill>
              <a:schemeClr val="tx1"/>
            </a:solidFill>
          </a:endParaRPr>
        </a:p>
      </dgm:t>
    </dgm:pt>
    <dgm:pt modelId="{D0EB8EB7-0808-4351-8F1E-8AA44C6F4D03}" type="sibTrans" cxnId="{E368C4B6-C4FE-4320-95D6-5CD473C12287}">
      <dgm:prSet/>
      <dgm:spPr/>
      <dgm:t>
        <a:bodyPr/>
        <a:lstStyle/>
        <a:p>
          <a:endParaRPr lang="sl-SI"/>
        </a:p>
      </dgm:t>
    </dgm:pt>
    <dgm:pt modelId="{63C0BE2E-57C2-473D-87B0-B60870B283D2}" type="parTrans" cxnId="{E368C4B6-C4FE-4320-95D6-5CD473C12287}">
      <dgm:prSet/>
      <dgm:spPr/>
      <dgm:t>
        <a:bodyPr/>
        <a:lstStyle/>
        <a:p>
          <a:endParaRPr lang="sl-SI"/>
        </a:p>
      </dgm:t>
    </dgm:pt>
    <dgm:pt modelId="{11141DD3-5A98-41BD-AE2A-21037492D8F6}">
      <dgm:prSet phldrT="[besedilo]" custT="1">
        <dgm:style>
          <a:lnRef idx="1">
            <a:schemeClr val="accent3"/>
          </a:lnRef>
          <a:fillRef idx="2">
            <a:schemeClr val="accent3"/>
          </a:fillRef>
          <a:effectRef idx="1">
            <a:schemeClr val="accent3"/>
          </a:effectRef>
          <a:fontRef idx="minor">
            <a:schemeClr val="dk1"/>
          </a:fontRef>
        </dgm:style>
      </dgm:prSet>
      <dgm:spPr/>
      <dgm:t>
        <a:bodyPr/>
        <a:lstStyle/>
        <a:p>
          <a:r>
            <a:rPr lang="sl-SI" sz="1600" dirty="0" smtClean="0">
              <a:solidFill>
                <a:schemeClr val="tx1"/>
              </a:solidFill>
            </a:rPr>
            <a:t>EU: 2,86</a:t>
          </a:r>
          <a:br>
            <a:rPr lang="sl-SI" sz="1600" dirty="0" smtClean="0">
              <a:solidFill>
                <a:schemeClr val="tx1"/>
              </a:solidFill>
            </a:rPr>
          </a:br>
          <a:r>
            <a:rPr lang="sl-SI" sz="1600" dirty="0" smtClean="0">
              <a:solidFill>
                <a:schemeClr val="tx1"/>
              </a:solidFill>
            </a:rPr>
            <a:t/>
          </a:r>
          <a:br>
            <a:rPr lang="sl-SI" sz="1600" dirty="0" smtClean="0">
              <a:solidFill>
                <a:schemeClr val="tx1"/>
              </a:solidFill>
            </a:rPr>
          </a:br>
          <a:r>
            <a:rPr lang="sl-SI" sz="1600" dirty="0" smtClean="0">
              <a:solidFill>
                <a:schemeClr val="tx1"/>
              </a:solidFill>
            </a:rPr>
            <a:t>Šola: 3,24               Druga država: 3,18</a:t>
          </a:r>
          <a:endParaRPr lang="sl-SI" sz="1600" dirty="0">
            <a:solidFill>
              <a:schemeClr val="tx1"/>
            </a:solidFill>
          </a:endParaRPr>
        </a:p>
      </dgm:t>
    </dgm:pt>
    <dgm:pt modelId="{1511CFD0-A641-4DC6-AF3E-FCB381A3C9E2}" type="sibTrans" cxnId="{AF5F4C34-5192-4AA3-83D8-89602A1C4C88}">
      <dgm:prSet/>
      <dgm:spPr/>
      <dgm:t>
        <a:bodyPr/>
        <a:lstStyle/>
        <a:p>
          <a:endParaRPr lang="sl-SI"/>
        </a:p>
      </dgm:t>
    </dgm:pt>
    <dgm:pt modelId="{70832DDA-A124-4CC2-8490-AE7B247DBBC9}" type="parTrans" cxnId="{AF5F4C34-5192-4AA3-83D8-89602A1C4C88}">
      <dgm:prSet/>
      <dgm:spPr/>
      <dgm:t>
        <a:bodyPr/>
        <a:lstStyle/>
        <a:p>
          <a:endParaRPr lang="sl-SI"/>
        </a:p>
      </dgm:t>
    </dgm:pt>
    <dgm:pt modelId="{4119678B-3DAE-4E7E-AF35-74D663259020}" type="pres">
      <dgm:prSet presAssocID="{339D18B8-4194-4087-BF27-82BE047BCA2E}" presName="Name0" presStyleCnt="0">
        <dgm:presLayoutVars>
          <dgm:chMax val="7"/>
          <dgm:resizeHandles val="exact"/>
        </dgm:presLayoutVars>
      </dgm:prSet>
      <dgm:spPr/>
      <dgm:t>
        <a:bodyPr/>
        <a:lstStyle/>
        <a:p>
          <a:endParaRPr lang="sl-SI"/>
        </a:p>
      </dgm:t>
    </dgm:pt>
    <dgm:pt modelId="{24716CF3-C86B-4C8D-AA80-C5D47C2744D3}" type="pres">
      <dgm:prSet presAssocID="{339D18B8-4194-4087-BF27-82BE047BCA2E}" presName="comp1" presStyleCnt="0"/>
      <dgm:spPr/>
    </dgm:pt>
    <dgm:pt modelId="{12C861FE-5F9A-4BB4-8A00-EEE3DBD2CBE9}" type="pres">
      <dgm:prSet presAssocID="{339D18B8-4194-4087-BF27-82BE047BCA2E}" presName="circle1" presStyleLbl="node1" presStyleIdx="0" presStyleCnt="5" custScaleX="147385" custLinFactNeighborX="-567" custLinFactNeighborY="-567"/>
      <dgm:spPr/>
      <dgm:t>
        <a:bodyPr/>
        <a:lstStyle/>
        <a:p>
          <a:endParaRPr lang="sl-SI"/>
        </a:p>
      </dgm:t>
    </dgm:pt>
    <dgm:pt modelId="{BB46BDA3-3BBB-40E2-A0C1-007DC1E1EED6}" type="pres">
      <dgm:prSet presAssocID="{339D18B8-4194-4087-BF27-82BE047BCA2E}" presName="c1text" presStyleLbl="node1" presStyleIdx="0" presStyleCnt="5">
        <dgm:presLayoutVars>
          <dgm:bulletEnabled val="1"/>
        </dgm:presLayoutVars>
      </dgm:prSet>
      <dgm:spPr/>
      <dgm:t>
        <a:bodyPr/>
        <a:lstStyle/>
        <a:p>
          <a:endParaRPr lang="sl-SI"/>
        </a:p>
      </dgm:t>
    </dgm:pt>
    <dgm:pt modelId="{880ADBBC-E1C4-43DE-8833-6FCAB0957B5C}" type="pres">
      <dgm:prSet presAssocID="{339D18B8-4194-4087-BF27-82BE047BCA2E}" presName="comp2" presStyleCnt="0"/>
      <dgm:spPr/>
    </dgm:pt>
    <dgm:pt modelId="{91C76A6C-428B-43E9-9A22-1D3818808094}" type="pres">
      <dgm:prSet presAssocID="{339D18B8-4194-4087-BF27-82BE047BCA2E}" presName="circle2" presStyleLbl="node1" presStyleIdx="1" presStyleCnt="5" custScaleX="130511" custScaleY="98253" custLinFactNeighborX="762" custLinFactNeighborY="2835"/>
      <dgm:spPr/>
      <dgm:t>
        <a:bodyPr/>
        <a:lstStyle/>
        <a:p>
          <a:endParaRPr lang="sl-SI"/>
        </a:p>
      </dgm:t>
    </dgm:pt>
    <dgm:pt modelId="{1DC52496-072C-4A4E-889D-43DC0170A18A}" type="pres">
      <dgm:prSet presAssocID="{339D18B8-4194-4087-BF27-82BE047BCA2E}" presName="c2text" presStyleLbl="node1" presStyleIdx="1" presStyleCnt="5">
        <dgm:presLayoutVars>
          <dgm:bulletEnabled val="1"/>
        </dgm:presLayoutVars>
      </dgm:prSet>
      <dgm:spPr/>
      <dgm:t>
        <a:bodyPr/>
        <a:lstStyle/>
        <a:p>
          <a:endParaRPr lang="sl-SI"/>
        </a:p>
      </dgm:t>
    </dgm:pt>
    <dgm:pt modelId="{A638E4D5-52AB-49FB-AF3E-D59443B846AB}" type="pres">
      <dgm:prSet presAssocID="{339D18B8-4194-4087-BF27-82BE047BCA2E}" presName="comp3" presStyleCnt="0"/>
      <dgm:spPr/>
    </dgm:pt>
    <dgm:pt modelId="{2E8B85FA-FE0F-43D0-AD2E-7500B7F5BB6A}" type="pres">
      <dgm:prSet presAssocID="{339D18B8-4194-4087-BF27-82BE047BCA2E}" presName="circle3" presStyleLbl="node1" presStyleIdx="2" presStyleCnt="5" custScaleX="132578" custScaleY="100129" custLinFactNeighborX="-676" custLinFactNeighborY="10715"/>
      <dgm:spPr/>
      <dgm:t>
        <a:bodyPr/>
        <a:lstStyle/>
        <a:p>
          <a:endParaRPr lang="sl-SI"/>
        </a:p>
      </dgm:t>
    </dgm:pt>
    <dgm:pt modelId="{C1BC91EC-6E01-437A-B1C8-32C4CEC741E8}" type="pres">
      <dgm:prSet presAssocID="{339D18B8-4194-4087-BF27-82BE047BCA2E}" presName="c3text" presStyleLbl="node1" presStyleIdx="2" presStyleCnt="5">
        <dgm:presLayoutVars>
          <dgm:bulletEnabled val="1"/>
        </dgm:presLayoutVars>
      </dgm:prSet>
      <dgm:spPr/>
      <dgm:t>
        <a:bodyPr/>
        <a:lstStyle/>
        <a:p>
          <a:endParaRPr lang="sl-SI"/>
        </a:p>
      </dgm:t>
    </dgm:pt>
    <dgm:pt modelId="{25028D7B-DDB5-475B-8FE3-AD8E5C874AE9}" type="pres">
      <dgm:prSet presAssocID="{339D18B8-4194-4087-BF27-82BE047BCA2E}" presName="comp4" presStyleCnt="0"/>
      <dgm:spPr/>
    </dgm:pt>
    <dgm:pt modelId="{172F1F50-94C5-4905-AB4C-9D3FBE9AC4D8}" type="pres">
      <dgm:prSet presAssocID="{339D18B8-4194-4087-BF27-82BE047BCA2E}" presName="circle4" presStyleLbl="node1" presStyleIdx="3" presStyleCnt="5" custScaleX="132578" custScaleY="84508" custLinFactNeighborX="-3029" custLinFactNeighborY="10437"/>
      <dgm:spPr/>
      <dgm:t>
        <a:bodyPr/>
        <a:lstStyle/>
        <a:p>
          <a:endParaRPr lang="sl-SI"/>
        </a:p>
      </dgm:t>
    </dgm:pt>
    <dgm:pt modelId="{A9E569F2-4808-46F6-B7EA-82299B04941C}" type="pres">
      <dgm:prSet presAssocID="{339D18B8-4194-4087-BF27-82BE047BCA2E}" presName="c4text" presStyleLbl="node1" presStyleIdx="3" presStyleCnt="5">
        <dgm:presLayoutVars>
          <dgm:bulletEnabled val="1"/>
        </dgm:presLayoutVars>
      </dgm:prSet>
      <dgm:spPr/>
      <dgm:t>
        <a:bodyPr/>
        <a:lstStyle/>
        <a:p>
          <a:endParaRPr lang="sl-SI"/>
        </a:p>
      </dgm:t>
    </dgm:pt>
    <dgm:pt modelId="{6A6C9F74-5E3F-447D-BE5C-F59A96E1FBC9}" type="pres">
      <dgm:prSet presAssocID="{339D18B8-4194-4087-BF27-82BE047BCA2E}" presName="comp5" presStyleCnt="0"/>
      <dgm:spPr/>
    </dgm:pt>
    <dgm:pt modelId="{492037D8-938B-4E54-B295-6985254DB980}" type="pres">
      <dgm:prSet presAssocID="{339D18B8-4194-4087-BF27-82BE047BCA2E}" presName="circle5" presStyleLbl="node1" presStyleIdx="4" presStyleCnt="5" custScaleX="128126" custScaleY="87499" custLinFactNeighborX="0" custLinFactNeighborY="6251"/>
      <dgm:spPr/>
      <dgm:t>
        <a:bodyPr/>
        <a:lstStyle/>
        <a:p>
          <a:endParaRPr lang="sl-SI"/>
        </a:p>
      </dgm:t>
    </dgm:pt>
    <dgm:pt modelId="{2B049A3C-9156-4760-987F-A27D472782C3}" type="pres">
      <dgm:prSet presAssocID="{339D18B8-4194-4087-BF27-82BE047BCA2E}" presName="c5text" presStyleLbl="node1" presStyleIdx="4" presStyleCnt="5">
        <dgm:presLayoutVars>
          <dgm:bulletEnabled val="1"/>
        </dgm:presLayoutVars>
      </dgm:prSet>
      <dgm:spPr/>
      <dgm:t>
        <a:bodyPr/>
        <a:lstStyle/>
        <a:p>
          <a:endParaRPr lang="sl-SI"/>
        </a:p>
      </dgm:t>
    </dgm:pt>
  </dgm:ptLst>
  <dgm:cxnLst>
    <dgm:cxn modelId="{5986AAA5-0077-4F86-A9C5-D026C715CA45}" type="presOf" srcId="{3CEEB650-8239-41F9-AFDF-FD5317A7DF20}" destId="{2E8B85FA-FE0F-43D0-AD2E-7500B7F5BB6A}" srcOrd="0" destOrd="0" presId="urn:microsoft.com/office/officeart/2005/8/layout/venn2"/>
    <dgm:cxn modelId="{1EF53CD4-4FAA-4FA4-81D8-5A14F6F5F455}" type="presOf" srcId="{FA7898C6-D7F6-4206-88E9-83BDD1B02141}" destId="{1DC52496-072C-4A4E-889D-43DC0170A18A}" srcOrd="1" destOrd="0" presId="urn:microsoft.com/office/officeart/2005/8/layout/venn2"/>
    <dgm:cxn modelId="{BD0A837E-6E97-4C0F-99E4-E2243D87B7BF}" srcId="{339D18B8-4194-4087-BF27-82BE047BCA2E}" destId="{2EC29907-2E3E-46E9-925A-BDAEB8F8E8EA}" srcOrd="3" destOrd="0" parTransId="{4F6E40F1-1FF2-4AE4-98F1-ACB6DE685500}" sibTransId="{DDFD561F-3F83-41FA-957D-74511B193B2B}"/>
    <dgm:cxn modelId="{08CA02CA-FF2F-48FB-84A2-A4DA021B2C5D}" type="presOf" srcId="{8CDEA8A5-0F8F-4BFF-9A74-0160174CBB53}" destId="{492037D8-938B-4E54-B295-6985254DB980}" srcOrd="0" destOrd="0" presId="urn:microsoft.com/office/officeart/2005/8/layout/venn2"/>
    <dgm:cxn modelId="{E368C4B6-C4FE-4320-95D6-5CD473C12287}" srcId="{339D18B8-4194-4087-BF27-82BE047BCA2E}" destId="{FA7898C6-D7F6-4206-88E9-83BDD1B02141}" srcOrd="1" destOrd="0" parTransId="{63C0BE2E-57C2-473D-87B0-B60870B283D2}" sibTransId="{D0EB8EB7-0808-4351-8F1E-8AA44C6F4D03}"/>
    <dgm:cxn modelId="{376AD23B-CB03-43D4-8D39-29C827F2ED19}" srcId="{339D18B8-4194-4087-BF27-82BE047BCA2E}" destId="{3CEEB650-8239-41F9-AFDF-FD5317A7DF20}" srcOrd="2" destOrd="0" parTransId="{E9821189-455E-4229-8068-9F8622DDB0F5}" sibTransId="{080CA1FE-6A91-4636-A15B-02A6C7DB78BF}"/>
    <dgm:cxn modelId="{D8E78BFA-40A2-40D5-9D13-0C24E4B0BBC0}" srcId="{339D18B8-4194-4087-BF27-82BE047BCA2E}" destId="{8CDEA8A5-0F8F-4BFF-9A74-0160174CBB53}" srcOrd="4" destOrd="0" parTransId="{E3EF9D25-B0B6-4223-92F0-38BF3F9473E4}" sibTransId="{EC805C46-4A0E-4E32-941D-C40209CE9C93}"/>
    <dgm:cxn modelId="{7B9AFD63-3C26-4E1D-BA06-84F6261529DA}" type="presOf" srcId="{3CEEB650-8239-41F9-AFDF-FD5317A7DF20}" destId="{C1BC91EC-6E01-437A-B1C8-32C4CEC741E8}" srcOrd="1" destOrd="0" presId="urn:microsoft.com/office/officeart/2005/8/layout/venn2"/>
    <dgm:cxn modelId="{3802CCD8-29D0-414B-9824-855BAE733F43}" type="presOf" srcId="{339D18B8-4194-4087-BF27-82BE047BCA2E}" destId="{4119678B-3DAE-4E7E-AF35-74D663259020}" srcOrd="0" destOrd="0" presId="urn:microsoft.com/office/officeart/2005/8/layout/venn2"/>
    <dgm:cxn modelId="{AF5F4C34-5192-4AA3-83D8-89602A1C4C88}" srcId="{339D18B8-4194-4087-BF27-82BE047BCA2E}" destId="{11141DD3-5A98-41BD-AE2A-21037492D8F6}" srcOrd="0" destOrd="0" parTransId="{70832DDA-A124-4CC2-8490-AE7B247DBBC9}" sibTransId="{1511CFD0-A641-4DC6-AF3E-FCB381A3C9E2}"/>
    <dgm:cxn modelId="{3160E3FE-C5A3-412A-8EFC-9132A68A9D76}" type="presOf" srcId="{2EC29907-2E3E-46E9-925A-BDAEB8F8E8EA}" destId="{A9E569F2-4808-46F6-B7EA-82299B04941C}" srcOrd="1" destOrd="0" presId="urn:microsoft.com/office/officeart/2005/8/layout/venn2"/>
    <dgm:cxn modelId="{27856357-0080-4464-9DAC-C265AD1D2036}" type="presOf" srcId="{11141DD3-5A98-41BD-AE2A-21037492D8F6}" destId="{BB46BDA3-3BBB-40E2-A0C1-007DC1E1EED6}" srcOrd="1" destOrd="0" presId="urn:microsoft.com/office/officeart/2005/8/layout/venn2"/>
    <dgm:cxn modelId="{F7E18ED0-F917-4457-A8BA-BA6BC8F77741}" type="presOf" srcId="{8CDEA8A5-0F8F-4BFF-9A74-0160174CBB53}" destId="{2B049A3C-9156-4760-987F-A27D472782C3}" srcOrd="1" destOrd="0" presId="urn:microsoft.com/office/officeart/2005/8/layout/venn2"/>
    <dgm:cxn modelId="{CF446E3B-228C-42F9-A056-3BD87434BD04}" type="presOf" srcId="{2EC29907-2E3E-46E9-925A-BDAEB8F8E8EA}" destId="{172F1F50-94C5-4905-AB4C-9D3FBE9AC4D8}" srcOrd="0" destOrd="0" presId="urn:microsoft.com/office/officeart/2005/8/layout/venn2"/>
    <dgm:cxn modelId="{57FBFE4B-5478-4D0D-B20C-D2CF9C898BDD}" type="presOf" srcId="{FA7898C6-D7F6-4206-88E9-83BDD1B02141}" destId="{91C76A6C-428B-43E9-9A22-1D3818808094}" srcOrd="0" destOrd="0" presId="urn:microsoft.com/office/officeart/2005/8/layout/venn2"/>
    <dgm:cxn modelId="{E9A2338E-C614-40DC-9818-3DB9D64BECE4}" type="presOf" srcId="{11141DD3-5A98-41BD-AE2A-21037492D8F6}" destId="{12C861FE-5F9A-4BB4-8A00-EEE3DBD2CBE9}" srcOrd="0" destOrd="0" presId="urn:microsoft.com/office/officeart/2005/8/layout/venn2"/>
    <dgm:cxn modelId="{2A829176-8B55-44B3-90E3-F94B962DC6CA}" type="presParOf" srcId="{4119678B-3DAE-4E7E-AF35-74D663259020}" destId="{24716CF3-C86B-4C8D-AA80-C5D47C2744D3}" srcOrd="0" destOrd="0" presId="urn:microsoft.com/office/officeart/2005/8/layout/venn2"/>
    <dgm:cxn modelId="{C842EFA3-A1C3-4CB9-A404-37FCBD7CA130}" type="presParOf" srcId="{24716CF3-C86B-4C8D-AA80-C5D47C2744D3}" destId="{12C861FE-5F9A-4BB4-8A00-EEE3DBD2CBE9}" srcOrd="0" destOrd="0" presId="urn:microsoft.com/office/officeart/2005/8/layout/venn2"/>
    <dgm:cxn modelId="{82CE87D0-85BD-4626-940A-C5E625FFBE0C}" type="presParOf" srcId="{24716CF3-C86B-4C8D-AA80-C5D47C2744D3}" destId="{BB46BDA3-3BBB-40E2-A0C1-007DC1E1EED6}" srcOrd="1" destOrd="0" presId="urn:microsoft.com/office/officeart/2005/8/layout/venn2"/>
    <dgm:cxn modelId="{BD5251EA-FF00-4AF4-B1C6-214C79D586D3}" type="presParOf" srcId="{4119678B-3DAE-4E7E-AF35-74D663259020}" destId="{880ADBBC-E1C4-43DE-8833-6FCAB0957B5C}" srcOrd="1" destOrd="0" presId="urn:microsoft.com/office/officeart/2005/8/layout/venn2"/>
    <dgm:cxn modelId="{7A6F6F1E-1304-40A4-AB78-1D6AC08E3219}" type="presParOf" srcId="{880ADBBC-E1C4-43DE-8833-6FCAB0957B5C}" destId="{91C76A6C-428B-43E9-9A22-1D3818808094}" srcOrd="0" destOrd="0" presId="urn:microsoft.com/office/officeart/2005/8/layout/venn2"/>
    <dgm:cxn modelId="{F4435983-C9EC-4606-B9D2-3CCDD7908B45}" type="presParOf" srcId="{880ADBBC-E1C4-43DE-8833-6FCAB0957B5C}" destId="{1DC52496-072C-4A4E-889D-43DC0170A18A}" srcOrd="1" destOrd="0" presId="urn:microsoft.com/office/officeart/2005/8/layout/venn2"/>
    <dgm:cxn modelId="{2AB29D41-9701-4267-8AD7-E3865B26F317}" type="presParOf" srcId="{4119678B-3DAE-4E7E-AF35-74D663259020}" destId="{A638E4D5-52AB-49FB-AF3E-D59443B846AB}" srcOrd="2" destOrd="0" presId="urn:microsoft.com/office/officeart/2005/8/layout/venn2"/>
    <dgm:cxn modelId="{B790666A-8698-40D9-9C76-5B26F9EE2BEB}" type="presParOf" srcId="{A638E4D5-52AB-49FB-AF3E-D59443B846AB}" destId="{2E8B85FA-FE0F-43D0-AD2E-7500B7F5BB6A}" srcOrd="0" destOrd="0" presId="urn:microsoft.com/office/officeart/2005/8/layout/venn2"/>
    <dgm:cxn modelId="{EA8E08D5-3820-4804-B192-A703699890AA}" type="presParOf" srcId="{A638E4D5-52AB-49FB-AF3E-D59443B846AB}" destId="{C1BC91EC-6E01-437A-B1C8-32C4CEC741E8}" srcOrd="1" destOrd="0" presId="urn:microsoft.com/office/officeart/2005/8/layout/venn2"/>
    <dgm:cxn modelId="{42A2A4B7-9A53-4577-9348-2F7370FE862E}" type="presParOf" srcId="{4119678B-3DAE-4E7E-AF35-74D663259020}" destId="{25028D7B-DDB5-475B-8FE3-AD8E5C874AE9}" srcOrd="3" destOrd="0" presId="urn:microsoft.com/office/officeart/2005/8/layout/venn2"/>
    <dgm:cxn modelId="{5C352C65-5183-4837-8ECE-BC9555B62240}" type="presParOf" srcId="{25028D7B-DDB5-475B-8FE3-AD8E5C874AE9}" destId="{172F1F50-94C5-4905-AB4C-9D3FBE9AC4D8}" srcOrd="0" destOrd="0" presId="urn:microsoft.com/office/officeart/2005/8/layout/venn2"/>
    <dgm:cxn modelId="{F57646B4-8C36-4E26-BB89-7D1B076528B7}" type="presParOf" srcId="{25028D7B-DDB5-475B-8FE3-AD8E5C874AE9}" destId="{A9E569F2-4808-46F6-B7EA-82299B04941C}" srcOrd="1" destOrd="0" presId="urn:microsoft.com/office/officeart/2005/8/layout/venn2"/>
    <dgm:cxn modelId="{73F91F2B-D514-4015-9500-35805C61A310}" type="presParOf" srcId="{4119678B-3DAE-4E7E-AF35-74D663259020}" destId="{6A6C9F74-5E3F-447D-BE5C-F59A96E1FBC9}" srcOrd="4" destOrd="0" presId="urn:microsoft.com/office/officeart/2005/8/layout/venn2"/>
    <dgm:cxn modelId="{5EC33E6A-B95D-4024-9075-D7D166C9980D}" type="presParOf" srcId="{6A6C9F74-5E3F-447D-BE5C-F59A96E1FBC9}" destId="{492037D8-938B-4E54-B295-6985254DB980}" srcOrd="0" destOrd="0" presId="urn:microsoft.com/office/officeart/2005/8/layout/venn2"/>
    <dgm:cxn modelId="{4B9E6830-5071-4ED7-B55F-9865D872DB68}" type="presParOf" srcId="{6A6C9F74-5E3F-447D-BE5C-F59A96E1FBC9}" destId="{2B049A3C-9156-4760-987F-A27D472782C3}" srcOrd="1" destOrd="0" presId="urn:microsoft.com/office/officeart/2005/8/layout/venn2"/>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sl-SI"/>
          </a:p>
        </p:txBody>
      </p:sp>
      <p:sp>
        <p:nvSpPr>
          <p:cNvPr id="3" name="Ograda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5F822E2-69A2-4C8E-A96D-5C1DAE00DCB6}" type="datetimeFigureOut">
              <a:rPr lang="sl-SI"/>
              <a:pPr>
                <a:defRPr/>
              </a:pPr>
              <a:t>26.1.2011</a:t>
            </a:fld>
            <a:endParaRPr lang="sl-SI"/>
          </a:p>
        </p:txBody>
      </p:sp>
      <p:sp>
        <p:nvSpPr>
          <p:cNvPr id="4" name="Ograda no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sl-SI"/>
          </a:p>
        </p:txBody>
      </p:sp>
      <p:sp>
        <p:nvSpPr>
          <p:cNvPr id="5" name="Ograda številke diapoz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2FA4389-5A40-42C2-8105-8A435A9E9AAD}" type="slidenum">
              <a:rPr lang="sl-SI"/>
              <a:pPr>
                <a:defRPr/>
              </a:pPr>
              <a:t>‹#›</a:t>
            </a:fld>
            <a:endParaRPr lang="sl-SI"/>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28938" cy="457200"/>
          </a:xfrm>
          <a:prstGeom prst="rect">
            <a:avLst/>
          </a:prstGeom>
        </p:spPr>
        <p:txBody>
          <a:bodyPr vert="horz" lIns="91440" tIns="45720" rIns="91440" bIns="45720" rtlCol="0"/>
          <a:lstStyle>
            <a:lvl1pPr algn="r" fontAlgn="auto">
              <a:spcBef>
                <a:spcPts val="0"/>
              </a:spcBef>
              <a:spcAft>
                <a:spcPts val="0"/>
              </a:spcAft>
              <a:defRPr sz="1050" dirty="0" smtClean="0">
                <a:latin typeface="+mj-lt"/>
              </a:defRPr>
            </a:lvl1pPr>
          </a:lstStyle>
          <a:p>
            <a:pPr>
              <a:defRPr/>
            </a:pPr>
            <a:r>
              <a:rPr lang="sl-SI"/>
              <a:t>3. pogovor o domoljubju pri predsedniku države</a:t>
            </a:r>
            <a:endParaRPr lang="sl-SI" b="1"/>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l" fontAlgn="auto">
              <a:spcBef>
                <a:spcPts val="0"/>
              </a:spcBef>
              <a:spcAft>
                <a:spcPts val="0"/>
              </a:spcAft>
              <a:defRPr sz="1200" b="1" dirty="0" smtClean="0">
                <a:latin typeface="+mn-lt"/>
              </a:defRPr>
            </a:lvl1pPr>
          </a:lstStyle>
          <a:p>
            <a:pPr>
              <a:defRPr/>
            </a:pPr>
            <a:r>
              <a:rPr lang="sl-SI"/>
              <a:t>“Mladi in inštitucije demokracije”</a:t>
            </a:r>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l-SI" noProof="0" dirty="0" smtClean="0"/>
              <a:t>Kliknite, če želite urediti sloge besedila matrice</a:t>
            </a:r>
          </a:p>
          <a:p>
            <a:pPr lvl="1"/>
            <a:r>
              <a:rPr lang="sl-SI" noProof="0" dirty="0" smtClean="0"/>
              <a:t>Druga raven</a:t>
            </a:r>
          </a:p>
          <a:p>
            <a:pPr lvl="2"/>
            <a:r>
              <a:rPr lang="sl-SI" noProof="0" dirty="0" smtClean="0"/>
              <a:t>Tretja raven</a:t>
            </a:r>
          </a:p>
          <a:p>
            <a:pPr lvl="3"/>
            <a:r>
              <a:rPr lang="sl-SI" noProof="0" dirty="0" smtClean="0"/>
              <a:t>Četrta raven</a:t>
            </a:r>
          </a:p>
          <a:p>
            <a:pPr lvl="4"/>
            <a:r>
              <a:rPr lang="sl-SI" noProof="0" dirty="0" smtClean="0"/>
              <a:t>Peta raven</a:t>
            </a:r>
            <a:endParaRPr lang="sl-SI" noProof="0" dirty="0"/>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smtClean="0">
                <a:latin typeface="+mn-lt"/>
              </a:defRPr>
            </a:lvl1pPr>
          </a:lstStyle>
          <a:p>
            <a:pPr>
              <a:defRPr/>
            </a:pPr>
            <a:r>
              <a:rPr lang="sl-SI"/>
              <a:t>Ljubljana, 27. 1. 2011</a:t>
            </a:r>
          </a:p>
          <a:p>
            <a:pPr>
              <a:defRPr/>
            </a:pPr>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352E34B-6C59-4CAB-824E-754D3D3720E2}" type="slidenum">
              <a:rPr lang="sl-SI"/>
              <a:pPr>
                <a:defRPr/>
              </a:pPr>
              <a:t>‹#›</a:t>
            </a:fld>
            <a:endParaRPr lang="sl-SI"/>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100" kern="1200">
        <a:solidFill>
          <a:schemeClr val="tx1"/>
        </a:solidFill>
        <a:latin typeface="+mn-lt"/>
        <a:ea typeface="+mn-ea"/>
        <a:cs typeface="+mn-cs"/>
      </a:defRPr>
    </a:lvl1pPr>
    <a:lvl2pPr marL="457200" algn="l" rtl="0" eaLnBrk="0" fontAlgn="base" hangingPunct="0">
      <a:spcBef>
        <a:spcPct val="30000"/>
      </a:spcBef>
      <a:spcAft>
        <a:spcPct val="0"/>
      </a:spcAft>
      <a:defRPr sz="1100" kern="1200">
        <a:solidFill>
          <a:schemeClr val="tx1"/>
        </a:solidFill>
        <a:latin typeface="+mn-lt"/>
        <a:ea typeface="+mn-ea"/>
        <a:cs typeface="+mn-cs"/>
      </a:defRPr>
    </a:lvl2pPr>
    <a:lvl3pPr marL="914400" algn="l" rtl="0" eaLnBrk="0" fontAlgn="base" hangingPunct="0">
      <a:spcBef>
        <a:spcPct val="30000"/>
      </a:spcBef>
      <a:spcAft>
        <a:spcPct val="0"/>
      </a:spcAft>
      <a:defRPr sz="1100" kern="1200">
        <a:solidFill>
          <a:schemeClr val="tx1"/>
        </a:solidFill>
        <a:latin typeface="+mn-lt"/>
        <a:ea typeface="+mn-ea"/>
        <a:cs typeface="+mn-cs"/>
      </a:defRPr>
    </a:lvl3pPr>
    <a:lvl4pPr marL="1371600" algn="l" rtl="0" eaLnBrk="0" fontAlgn="base" hangingPunct="0">
      <a:spcBef>
        <a:spcPct val="30000"/>
      </a:spcBef>
      <a:spcAft>
        <a:spcPct val="0"/>
      </a:spcAft>
      <a:defRPr sz="1100" kern="1200">
        <a:solidFill>
          <a:schemeClr val="tx1"/>
        </a:solidFill>
        <a:latin typeface="+mn-lt"/>
        <a:ea typeface="+mn-ea"/>
        <a:cs typeface="+mn-cs"/>
      </a:defRPr>
    </a:lvl4pPr>
    <a:lvl5pPr marL="1828800" algn="l" rtl="0" eaLnBrk="0" fontAlgn="base" hangingPunct="0">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grada stranske slike 1"/>
          <p:cNvSpPr>
            <a:spLocks noGrp="1" noRot="1" noChangeAspect="1"/>
          </p:cNvSpPr>
          <p:nvPr>
            <p:ph type="sldImg"/>
          </p:nvPr>
        </p:nvSpPr>
        <p:spPr bwMode="auto">
          <a:noFill/>
          <a:ln>
            <a:solidFill>
              <a:srgbClr val="000000"/>
            </a:solidFill>
            <a:miter lim="800000"/>
            <a:headEnd/>
            <a:tailEnd/>
          </a:ln>
        </p:spPr>
      </p:sp>
      <p:sp>
        <p:nvSpPr>
          <p:cNvPr id="16386"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Spoštovani g. predsednik države, spoštovani gostje in udeleženci!</a:t>
            </a:r>
          </a:p>
          <a:p>
            <a:pPr eaLnBrk="1" hangingPunct="1">
              <a:spcBef>
                <a:spcPct val="0"/>
              </a:spcBef>
            </a:pPr>
            <a:endParaRPr lang="sl-SI" smtClean="0">
              <a:latin typeface="Arial" charset="0"/>
            </a:endParaRPr>
          </a:p>
          <a:p>
            <a:pPr eaLnBrk="1" hangingPunct="1">
              <a:spcBef>
                <a:spcPct val="0"/>
              </a:spcBef>
            </a:pPr>
            <a:r>
              <a:rPr lang="sl-SI" smtClean="0"/>
              <a:t>Naša projektna skupina se v okviru konzorcija srednjih šol Unisvet že dalj časa ukvarja z raziskovanjem odnosa dijakov do podjetništva in razvojem njihovih ključnih kompetenc, med katere sodijo tudi socialne in državljanske kompetence. Na tej osnovi razvijamo program spodbujanja aktivnega državljanstva pri dijakih. </a:t>
            </a:r>
          </a:p>
          <a:p>
            <a:pPr eaLnBrk="1" hangingPunct="1">
              <a:spcBef>
                <a:spcPct val="0"/>
              </a:spcBef>
            </a:pPr>
            <a:endParaRPr lang="sl-SI" smtClean="0"/>
          </a:p>
          <a:p>
            <a:pPr eaLnBrk="1" hangingPunct="1">
              <a:spcBef>
                <a:spcPct val="0"/>
              </a:spcBef>
            </a:pPr>
            <a:r>
              <a:rPr lang="sl-SI" smtClean="0"/>
              <a:t>Posebej za današnji pogovor smo v sodelovanju z Zvezo društev generala Maistra v decembru lanskega leta opravili še dodatno študijo dijakov na petih srednjih šolah po Sloveniji. </a:t>
            </a:r>
          </a:p>
        </p:txBody>
      </p:sp>
      <p:sp>
        <p:nvSpPr>
          <p:cNvPr id="16387"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D4E6F2-4B3E-4823-BA77-1D48AA6621F5}" type="slidenum">
              <a:rPr lang="sl-SI"/>
              <a:pPr fontAlgn="base">
                <a:spcBef>
                  <a:spcPct val="0"/>
                </a:spcBef>
                <a:spcAft>
                  <a:spcPct val="0"/>
                </a:spcAft>
                <a:defRPr/>
              </a:pPr>
              <a:t>1</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Ograda stranske slike 1"/>
          <p:cNvSpPr>
            <a:spLocks noGrp="1" noRot="1" noChangeAspect="1"/>
          </p:cNvSpPr>
          <p:nvPr>
            <p:ph type="sldImg"/>
          </p:nvPr>
        </p:nvSpPr>
        <p:spPr bwMode="auto">
          <a:noFill/>
          <a:ln>
            <a:solidFill>
              <a:srgbClr val="000000"/>
            </a:solidFill>
            <a:miter lim="800000"/>
            <a:headEnd/>
            <a:tailEnd/>
          </a:ln>
        </p:spPr>
      </p:sp>
      <p:sp>
        <p:nvSpPr>
          <p:cNvPr id="34818"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O usmeritvi in življenju dijakov v različnih segmentih lahko precej sklepamo iz njihove stopnje pripadnosti drugim skupnostim.</a:t>
            </a:r>
          </a:p>
          <a:p>
            <a:pPr eaLnBrk="1" hangingPunct="1">
              <a:spcBef>
                <a:spcPct val="0"/>
              </a:spcBef>
            </a:pPr>
            <a:endParaRPr lang="sl-SI" smtClean="0"/>
          </a:p>
          <a:p>
            <a:pPr eaLnBrk="1" hangingPunct="1">
              <a:spcBef>
                <a:spcPct val="0"/>
              </a:spcBef>
            </a:pPr>
            <a:r>
              <a:rPr lang="sl-SI" smtClean="0"/>
              <a:t>Tako se zdi, so “</a:t>
            </a:r>
            <a:r>
              <a:rPr lang="sl-SI" b="1" smtClean="0"/>
              <a:t>Močno pripadni</a:t>
            </a:r>
            <a:r>
              <a:rPr lang="sl-SI" smtClean="0"/>
              <a:t>”  državi Sloveniji zelo povezani v svoji družini in mnogi tudi s partnerjem, šele potem sledijo prijatelji, ki so pri ostalih segmentih na drugem mestu. Relativno manj pomembna je pripadnikom tega segmenta tudi širša družina. </a:t>
            </a:r>
            <a:endParaRPr lang="sl-SI" smtClean="0">
              <a:latin typeface="Arial" charset="0"/>
            </a:endParaRPr>
          </a:p>
          <a:p>
            <a:pPr eaLnBrk="1" hangingPunct="1">
              <a:spcBef>
                <a:spcPct val="0"/>
              </a:spcBef>
            </a:pPr>
            <a:endParaRPr lang="sl-SI" smtClean="0">
              <a:latin typeface="Arial" charset="0"/>
            </a:endParaRPr>
          </a:p>
          <a:p>
            <a:pPr eaLnBrk="1" hangingPunct="1">
              <a:spcBef>
                <a:spcPct val="0"/>
              </a:spcBef>
            </a:pPr>
            <a:r>
              <a:rPr lang="sl-SI" smtClean="0"/>
              <a:t>Nasprotno pa so “</a:t>
            </a:r>
            <a:r>
              <a:rPr lang="sl-SI" b="1" smtClean="0"/>
              <a:t>Pripadni</a:t>
            </a:r>
            <a:r>
              <a:rPr lang="sl-SI" smtClean="0"/>
              <a:t>” relativno višje uvrstili pripadnost širši družini, ki ji sledi mesto, partner pa je relativno manj pomemben. Manjša stopnja pripadnosti državi je verjetno bolj odraz drugačne družinske situacije, večji povezanosti z lokalnim okoljem (“ne Ljubljančani”) in zato je pri njih relativno nižja ocena za pripadnost državi.</a:t>
            </a:r>
          </a:p>
          <a:p>
            <a:pPr eaLnBrk="1" hangingPunct="1">
              <a:spcBef>
                <a:spcPct val="0"/>
              </a:spcBef>
            </a:pPr>
            <a:endParaRPr lang="sl-SI" smtClean="0"/>
          </a:p>
          <a:p>
            <a:pPr eaLnBrk="1" hangingPunct="1">
              <a:spcBef>
                <a:spcPct val="0"/>
              </a:spcBef>
            </a:pPr>
            <a:r>
              <a:rPr lang="sl-SI" b="1" smtClean="0"/>
              <a:t>Neodločni</a:t>
            </a:r>
            <a:r>
              <a:rPr lang="sl-SI" smtClean="0"/>
              <a:t> imajo na splošno ocene pripadnosti nižje od prvih dveh segmentov, z izjemo ljubezni do športnega kluba, kar nas navaja k interpretaciji, da iščejo točke identifikacije v večji meri izven tradicionalnega okolja.</a:t>
            </a:r>
          </a:p>
          <a:p>
            <a:pPr eaLnBrk="1" hangingPunct="1">
              <a:spcBef>
                <a:spcPct val="0"/>
              </a:spcBef>
            </a:pPr>
            <a:endParaRPr lang="sl-SI" smtClean="0"/>
          </a:p>
          <a:p>
            <a:pPr eaLnBrk="1" hangingPunct="1">
              <a:spcBef>
                <a:spcPct val="0"/>
              </a:spcBef>
            </a:pPr>
            <a:r>
              <a:rPr lang="sl-SI" b="1" smtClean="0"/>
              <a:t>Nepripadni</a:t>
            </a:r>
            <a:r>
              <a:rPr lang="sl-SI" smtClean="0"/>
              <a:t> pa se zdijo relativno manj povezani z osnovno družino, saj je stopnja pripadnosti le-tej skoraj enaka kot prijateljem in partnerju. Predvsem punca ali fant sta točka njihove povezanosti, izstopa pa tudi pripadnost glasbeni skupini. Relativno več jih je v Ljubljani kot v drugih okoljih.</a:t>
            </a:r>
          </a:p>
          <a:p>
            <a:pPr eaLnBrk="1" hangingPunct="1">
              <a:spcBef>
                <a:spcPct val="0"/>
              </a:spcBef>
            </a:pPr>
            <a:endParaRPr lang="sl-SI" smtClean="0"/>
          </a:p>
          <a:p>
            <a:pPr eaLnBrk="1" hangingPunct="1">
              <a:spcBef>
                <a:spcPct val="0"/>
              </a:spcBef>
            </a:pPr>
            <a:endParaRPr lang="sl-SI" smtClean="0"/>
          </a:p>
          <a:p>
            <a:pPr eaLnBrk="1" hangingPunct="1">
              <a:spcBef>
                <a:spcPct val="0"/>
              </a:spcBef>
            </a:pPr>
            <a:endParaRPr lang="sl-SI" smtClean="0"/>
          </a:p>
          <a:p>
            <a:pPr eaLnBrk="1" hangingPunct="1">
              <a:spcBef>
                <a:spcPct val="0"/>
              </a:spcBef>
            </a:pPr>
            <a:endParaRPr lang="sl-SI" smtClean="0"/>
          </a:p>
        </p:txBody>
      </p:sp>
      <p:sp>
        <p:nvSpPr>
          <p:cNvPr id="34819"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875752-936F-46E4-A0C3-2556157E862A}" type="slidenum">
              <a:rPr lang="sl-SI"/>
              <a:pPr fontAlgn="base">
                <a:spcBef>
                  <a:spcPct val="0"/>
                </a:spcBef>
                <a:spcAft>
                  <a:spcPct val="0"/>
                </a:spcAft>
                <a:defRPr/>
              </a:pPr>
              <a:t>10</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Ograda stranske slike 1"/>
          <p:cNvSpPr>
            <a:spLocks noGrp="1" noRot="1" noChangeAspect="1"/>
          </p:cNvSpPr>
          <p:nvPr>
            <p:ph type="sldImg"/>
          </p:nvPr>
        </p:nvSpPr>
        <p:spPr bwMode="auto">
          <a:noFill/>
          <a:ln>
            <a:solidFill>
              <a:srgbClr val="000000"/>
            </a:solidFill>
            <a:miter lim="800000"/>
            <a:headEnd/>
            <a:tailEnd/>
          </a:ln>
        </p:spPr>
      </p:sp>
      <p:sp>
        <p:nvSpPr>
          <p:cNvPr id="36866"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Pomembno vprašanje v raziskavi je bilo ocenjevanje različnih pedagoških aktivnosti glede na njihovo primernost ter koristnost za razvoj domoljubja. Po našem mnenju sicer ocene dijakov v precejšni meri kažejo tudi to, v kolikšni meri bi si dijak sam želel biti vključen v določeno aktivnost, torej zaželenost neke pedagoške aktivnosti. V splošnem so najbolj zaželene oblike ekskurzije in izmenjava mnenj, torej aktivne oblike.</a:t>
            </a:r>
          </a:p>
          <a:p>
            <a:pPr eaLnBrk="1" hangingPunct="1">
              <a:spcBef>
                <a:spcPct val="0"/>
              </a:spcBef>
            </a:pPr>
            <a:endParaRPr lang="sl-SI" smtClean="0"/>
          </a:p>
          <a:p>
            <a:pPr eaLnBrk="1" hangingPunct="1">
              <a:spcBef>
                <a:spcPct val="0"/>
              </a:spcBef>
            </a:pPr>
            <a:r>
              <a:rPr lang="sl-SI" smtClean="0"/>
              <a:t>V zgornji tabeli so naštete samo aktivnosti, pri katerih so statistično pomembne razlike med segmenti. Bolj pripadnim državi se naštete aktivnosti zdijo tudi bolj primerne za razvoj domoljubja. </a:t>
            </a:r>
          </a:p>
          <a:p>
            <a:pPr eaLnBrk="1" hangingPunct="1">
              <a:spcBef>
                <a:spcPct val="0"/>
              </a:spcBef>
            </a:pPr>
            <a:endParaRPr lang="sl-SI" smtClean="0"/>
          </a:p>
          <a:p>
            <a:pPr eaLnBrk="1" hangingPunct="1">
              <a:spcBef>
                <a:spcPct val="0"/>
              </a:spcBef>
            </a:pPr>
            <a:r>
              <a:rPr lang="sl-SI" smtClean="0"/>
              <a:t>Naštete aktivnosti so raznolike, večino pa jih povezuje beseda Slovenija ali slovensko; kaže, da ta povezava segmentoma “Nepripadni” in Neodločeni” zbuja določeno mero odpora ali upora, za kar obstajajo različni razlogi (nezadovoljstvo, sramežljivost, vzgoja idr). </a:t>
            </a:r>
          </a:p>
          <a:p>
            <a:pPr eaLnBrk="1" hangingPunct="1">
              <a:spcBef>
                <a:spcPct val="0"/>
              </a:spcBef>
            </a:pPr>
            <a:endParaRPr lang="sl-SI" smtClean="0"/>
          </a:p>
          <a:p>
            <a:pPr eaLnBrk="1" hangingPunct="1">
              <a:spcBef>
                <a:spcPct val="0"/>
              </a:spcBef>
            </a:pPr>
            <a:r>
              <a:rPr lang="sl-SI" smtClean="0"/>
              <a:t>Najbolj je to očitno pri ogledu državne proslave in poslušanju slovenske glasbe, ki sta nasploh manj priljubljeni aktivnosti. Razloge za takšno stanje pa je potrebno iskati tudi v nepoznavanju oz. dejstvu, da dijaki nimajo veliko priložnosti, da bi bili prisotni na proslavah in poslušali slovensko glasbo. Izkušnje na nekaterih šolah kažejo, da dijaki zelo pozitivno reagirajo, če dobijo takšno priložnost in da se negativen odnos do “ceremonialnosti” ni toliko izoblikoval na osnovi njihove dejanske izkušnje, ampak bolj preko javnega mnenja.</a:t>
            </a:r>
          </a:p>
        </p:txBody>
      </p:sp>
      <p:sp>
        <p:nvSpPr>
          <p:cNvPr id="36867"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2E874C-4FBF-41D8-AE3C-D84B787A5B70}" type="slidenum">
              <a:rPr lang="sl-SI"/>
              <a:pPr fontAlgn="base">
                <a:spcBef>
                  <a:spcPct val="0"/>
                </a:spcBef>
                <a:spcAft>
                  <a:spcPct val="0"/>
                </a:spcAft>
                <a:defRPr/>
              </a:pPr>
              <a:t>11</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Ograda stranske slike 1"/>
          <p:cNvSpPr>
            <a:spLocks noGrp="1" noRot="1" noChangeAspect="1"/>
          </p:cNvSpPr>
          <p:nvPr>
            <p:ph type="sldImg"/>
          </p:nvPr>
        </p:nvSpPr>
        <p:spPr bwMode="auto">
          <a:noFill/>
          <a:ln>
            <a:solidFill>
              <a:srgbClr val="000000"/>
            </a:solidFill>
            <a:miter lim="800000"/>
            <a:headEnd/>
            <a:tailEnd/>
          </a:ln>
        </p:spPr>
      </p:sp>
      <p:sp>
        <p:nvSpPr>
          <p:cNvPr id="38914"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V zgornji tabeli so naštete še druge pedagoške aktivnosti, ki so jih dijaki ocenjevali glede na primernost za razvoj domoljubja oz. osebno zaželenost. Pri teh oblikah ni statistično pomembnih razlik med segmenti, pripadnost državi torej ni povezana z oceno primernosti posamezne aktivnosti.</a:t>
            </a:r>
          </a:p>
          <a:p>
            <a:pPr eaLnBrk="1" hangingPunct="1">
              <a:spcBef>
                <a:spcPct val="0"/>
              </a:spcBef>
            </a:pPr>
            <a:endParaRPr lang="sl-SI" smtClean="0"/>
          </a:p>
          <a:p>
            <a:pPr eaLnBrk="1" hangingPunct="1">
              <a:spcBef>
                <a:spcPct val="0"/>
              </a:spcBef>
            </a:pPr>
            <a:r>
              <a:rPr lang="sl-SI" smtClean="0"/>
              <a:t>Analiza naštetih aktivnosti nam pokaže, da gre pretežno za obiske državnih in drugih inštitucij, kjer bi dijaki pridobili dodatne informacije o ključnih funkcijah države in družbene skupnosti. Naštete aktivnosti so pomembne za razvoj kompetenc za aktivno državljanstvo. Sklepamo, da bi takšen pristop (obiski inštitucij in ekskurzije) bil zelo primeren za dijake, saj je velika večina naštete aktivnosti ocenila vsaj kot “še kar v redu”, če ne kot “zelo dober” ali “odličen” način izobraževanja. Dijaki tore</a:t>
            </a:r>
            <a:r>
              <a:rPr lang="sl-SI" smtClean="0">
                <a:latin typeface="Arial" charset="0"/>
              </a:rPr>
              <a:t>j</a:t>
            </a:r>
            <a:r>
              <a:rPr lang="sl-SI" smtClean="0"/>
              <a:t> so zainteresirani za boljše poznavanje države in njenih organov ter si želijo priložnosti  izobraževanja za aktivno državljanstvo.</a:t>
            </a:r>
          </a:p>
        </p:txBody>
      </p:sp>
      <p:sp>
        <p:nvSpPr>
          <p:cNvPr id="38915"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7C6C0A-6048-4499-BB58-E84639D51519}" type="slidenum">
              <a:rPr lang="sl-SI"/>
              <a:pPr fontAlgn="base">
                <a:spcBef>
                  <a:spcPct val="0"/>
                </a:spcBef>
                <a:spcAft>
                  <a:spcPct val="0"/>
                </a:spcAft>
                <a:defRPr/>
              </a:pPr>
              <a:t>12</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Ograda stranske slike 1"/>
          <p:cNvSpPr>
            <a:spLocks noGrp="1" noRot="1" noChangeAspect="1"/>
          </p:cNvSpPr>
          <p:nvPr>
            <p:ph type="sldImg"/>
          </p:nvPr>
        </p:nvSpPr>
        <p:spPr bwMode="auto">
          <a:noFill/>
          <a:ln>
            <a:solidFill>
              <a:srgbClr val="000000"/>
            </a:solidFill>
            <a:miter lim="800000"/>
            <a:headEnd/>
            <a:tailEnd/>
          </a:ln>
        </p:spPr>
      </p:sp>
      <p:sp>
        <p:nvSpPr>
          <p:cNvPr id="3" name="Ograda opomb 2"/>
          <p:cNvSpPr>
            <a:spLocks noGrp="1"/>
          </p:cNvSpPr>
          <p:nvPr>
            <p:ph type="body" idx="1"/>
          </p:nvPr>
        </p:nvSpPr>
        <p:spPr/>
        <p:txBody>
          <a:bodyPr>
            <a:normAutofit lnSpcReduction="10000"/>
          </a:bodyPr>
          <a:lstStyle/>
          <a:p>
            <a:pPr eaLnBrk="1" fontAlgn="auto" hangingPunct="1">
              <a:spcBef>
                <a:spcPts val="0"/>
              </a:spcBef>
              <a:spcAft>
                <a:spcPts val="0"/>
              </a:spcAft>
              <a:defRPr/>
            </a:pPr>
            <a:r>
              <a:rPr lang="sl-SI" dirty="0" smtClean="0"/>
              <a:t>Zelo zanimivi so odgovori na zadnje, odprto vprašanje “</a:t>
            </a:r>
            <a:r>
              <a:rPr lang="sl-SI" i="1" dirty="0" smtClean="0"/>
              <a:t>Katere spremembe bi uvedli v Sloveniji, če bi za en teden postali njen predsednik</a:t>
            </a:r>
            <a:r>
              <a:rPr lang="sl-SI" dirty="0" smtClean="0"/>
              <a:t>?”</a:t>
            </a:r>
          </a:p>
          <a:p>
            <a:pPr eaLnBrk="1" fontAlgn="auto" hangingPunct="1">
              <a:spcBef>
                <a:spcPts val="0"/>
              </a:spcBef>
              <a:spcAft>
                <a:spcPts val="0"/>
              </a:spcAft>
              <a:defRPr/>
            </a:pPr>
            <a:r>
              <a:rPr lang="sl-SI" dirty="0" smtClean="0"/>
              <a:t>Četrtina dijakov na to vprašanje ni odgovorila  ali pa si sploh ne bi želeli </a:t>
            </a:r>
            <a:r>
              <a:rPr lang="sl-SI" dirty="0" err="1" smtClean="0"/>
              <a:t>takšneizkušnje</a:t>
            </a:r>
            <a:r>
              <a:rPr lang="sl-SI" dirty="0" smtClean="0"/>
              <a:t>, ostali pa so dali precej obširne odgovore, ki kažejo velik vpliv medijev. Prevladujejo namreč teme, ki so tudi sicer močno prisotne v medijih in družbi.</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Največ odgovorov nakazuje negativen odnos do politikov (predvsem vlade in poslancev), ki bi jih dijaki zamenjali, odstranili ali pa bi jim vsaj znižali plače. Ti odgovori so predvsem značilni za segment </a:t>
            </a:r>
            <a:r>
              <a:rPr lang="sl-SI" dirty="0" err="1" smtClean="0"/>
              <a:t>Nepripadni</a:t>
            </a:r>
            <a:r>
              <a:rPr lang="sl-SI" dirty="0" smtClean="0"/>
              <a:t>, kjer močno prevladuje nezadovoljstvo z državo in politiko.</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Na drugem mestu so spet “represivni” odgovori; dijaki bi naredili red, predvsem na področju gospodarskega kriminala, veliko ljudi bi bilo kaznovanih, zakonodaja bi postala strožja. Pri pogostosti teh ukrepov ni razlik med segmenti. </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Segmenti se tudi ne razlikujejo v pogostosti odgovorov, ki se navezujejo na izboljšanje položaja mladih in sprememb v šoli, pa pri podpori za šport in športne dogodke (svetovno prvenstvo v košarki) in pri odgovorih, ki bi jih lahko označili kot izrazito nacionalistične ali šovinistične, celo rasistične. Takšnih odgovorov je bilo od 5% do 8%, vendar pa nacionalistična idr. negativna čustva niso povezana s stopnjo domoljubja.</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Zelo pomembna razlika med segmenti je v številu odgovorov “pomagal bi revnim”, torej nekakšnem socialnem čutu, ki je v bistveno večji meri prisoten pri segmentu Močno </a:t>
            </a:r>
            <a:r>
              <a:rPr lang="sl-SI" dirty="0" err="1" smtClean="0"/>
              <a:t>pripadni</a:t>
            </a:r>
            <a:r>
              <a:rPr lang="sl-SI" dirty="0" smtClean="0"/>
              <a:t>. Zdi se, da je ta segment, torej dobra petina dijakov že kar vzor aktivnega državljanstva, ki se zanima za družbeno dogajanje in so pripravljeni prispevati svoj delež za večjo kvaliteto življenja, a imajo hkrati “naivno” predstavo, da lahko to dosežejo z znižanjem davkov in zvišanjem plač. </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endParaRPr lang="sl-SI" dirty="0" smtClean="0"/>
          </a:p>
        </p:txBody>
      </p:sp>
      <p:sp>
        <p:nvSpPr>
          <p:cNvPr id="40963"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6DED5B-4E11-41EA-A9E4-4565F8F79690}" type="slidenum">
              <a:rPr lang="sl-SI"/>
              <a:pPr fontAlgn="base">
                <a:spcBef>
                  <a:spcPct val="0"/>
                </a:spcBef>
                <a:spcAft>
                  <a:spcPct val="0"/>
                </a:spcAft>
                <a:defRPr/>
              </a:pPr>
              <a:t>13</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Ograda stranske slike 1"/>
          <p:cNvSpPr>
            <a:spLocks noGrp="1" noRot="1" noChangeAspect="1"/>
          </p:cNvSpPr>
          <p:nvPr>
            <p:ph type="sldImg"/>
          </p:nvPr>
        </p:nvSpPr>
        <p:spPr bwMode="auto">
          <a:noFill/>
          <a:ln>
            <a:solidFill>
              <a:srgbClr val="000000"/>
            </a:solidFill>
            <a:miter lim="800000"/>
            <a:headEnd/>
            <a:tailEnd/>
          </a:ln>
        </p:spPr>
      </p:sp>
      <p:sp>
        <p:nvSpPr>
          <p:cNvPr id="18434"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Na osnovi predhodnih pogovorov z dijaki smo pripravili poseben vprašalnik, ki ga je skupno izpolnilo 475 dijakov in dijakinj v 19 razredih na petih srednjih šolah: to s</a:t>
            </a:r>
            <a:r>
              <a:rPr lang="sl-SI" smtClean="0">
                <a:latin typeface="Arial" charset="0"/>
              </a:rPr>
              <a:t>ta</a:t>
            </a:r>
            <a:r>
              <a:rPr lang="sl-SI" smtClean="0"/>
              <a:t> gimnazij</a:t>
            </a:r>
            <a:r>
              <a:rPr lang="sl-SI" smtClean="0">
                <a:latin typeface="Arial" charset="0"/>
              </a:rPr>
              <a:t>i</a:t>
            </a:r>
            <a:r>
              <a:rPr lang="sl-SI" smtClean="0"/>
              <a:t> v Novem mestu in Slovenj Gradcu</a:t>
            </a:r>
            <a:r>
              <a:rPr lang="sl-SI" smtClean="0">
                <a:latin typeface="Arial" charset="0"/>
              </a:rPr>
              <a:t>, </a:t>
            </a:r>
            <a:r>
              <a:rPr lang="sl-SI" smtClean="0"/>
              <a:t>Šolski center Sežana, Srednja šola za gostinstvo in turizem v Ljubljani in Srednja upravno administrativna šola Ljubljana. </a:t>
            </a:r>
          </a:p>
          <a:p>
            <a:pPr eaLnBrk="1" hangingPunct="1">
              <a:spcBef>
                <a:spcPct val="0"/>
              </a:spcBef>
            </a:pPr>
            <a:endParaRPr lang="sl-SI" smtClean="0"/>
          </a:p>
          <a:p>
            <a:pPr eaLnBrk="1" hangingPunct="1">
              <a:spcBef>
                <a:spcPct val="0"/>
              </a:spcBef>
            </a:pPr>
            <a:r>
              <a:rPr lang="sl-SI" smtClean="0"/>
              <a:t>Velikost in razporeditev našega vzorca nam omogočata da predstavimo glavne značilnosti mladih v odnosu do države Slovenije, do drugih družbenih skupin in skupnosti ter dejavnike, ki vplivajo na ta odnos.</a:t>
            </a:r>
          </a:p>
          <a:p>
            <a:pPr eaLnBrk="1" hangingPunct="1">
              <a:spcBef>
                <a:spcPct val="0"/>
              </a:spcBef>
            </a:pPr>
            <a:endParaRPr lang="sl-SI" smtClean="0"/>
          </a:p>
        </p:txBody>
      </p:sp>
      <p:sp>
        <p:nvSpPr>
          <p:cNvPr id="18435"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DC7E3B-300B-43BA-A598-508B4D034324}" type="slidenum">
              <a:rPr lang="sl-SI"/>
              <a:pPr fontAlgn="base">
                <a:spcBef>
                  <a:spcPct val="0"/>
                </a:spcBef>
                <a:spcAft>
                  <a:spcPct val="0"/>
                </a:spcAft>
                <a:defRPr/>
              </a:pPr>
              <a:t>2</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Ograda stranske slike 1"/>
          <p:cNvSpPr>
            <a:spLocks noGrp="1" noRot="1" noChangeAspect="1"/>
          </p:cNvSpPr>
          <p:nvPr>
            <p:ph type="sldImg"/>
          </p:nvPr>
        </p:nvSpPr>
        <p:spPr bwMode="auto">
          <a:noFill/>
          <a:ln>
            <a:solidFill>
              <a:srgbClr val="000000"/>
            </a:solidFill>
            <a:miter lim="800000"/>
            <a:headEnd/>
            <a:tailEnd/>
          </a:ln>
        </p:spPr>
      </p:sp>
      <p:sp>
        <p:nvSpPr>
          <p:cNvPr id="3" name="Ograda opomb 2"/>
          <p:cNvSpPr>
            <a:spLocks noGrp="1"/>
          </p:cNvSpPr>
          <p:nvPr>
            <p:ph type="body" idx="1"/>
          </p:nvPr>
        </p:nvSpPr>
        <p:spPr/>
        <p:txBody>
          <a:bodyPr/>
          <a:lstStyle/>
          <a:p>
            <a:pPr eaLnBrk="1" fontAlgn="auto" hangingPunct="1">
              <a:spcBef>
                <a:spcPts val="0"/>
              </a:spcBef>
              <a:spcAft>
                <a:spcPts val="0"/>
              </a:spcAft>
              <a:defRPr/>
            </a:pPr>
            <a:r>
              <a:rPr lang="sl-SI" dirty="0" smtClean="0"/>
              <a:t>Raziskavo smo zastavili kot </a:t>
            </a:r>
            <a:r>
              <a:rPr lang="sl-SI" dirty="0" err="1" smtClean="0"/>
              <a:t>eksplorativno</a:t>
            </a:r>
            <a:r>
              <a:rPr lang="sl-SI" dirty="0" smtClean="0"/>
              <a:t> študijo, v okviru katere smo iskali odgovore na naslednja raziskovalna vprašanja:</a:t>
            </a:r>
          </a:p>
          <a:p>
            <a:pPr eaLnBrk="1" fontAlgn="auto" hangingPunct="1">
              <a:spcBef>
                <a:spcPts val="0"/>
              </a:spcBef>
              <a:spcAft>
                <a:spcPts val="0"/>
              </a:spcAft>
              <a:defRPr/>
            </a:pPr>
            <a:endParaRPr lang="sl-SI" dirty="0" smtClean="0"/>
          </a:p>
          <a:p>
            <a:pPr marL="228600" indent="-228600" eaLnBrk="1" fontAlgn="auto" hangingPunct="1">
              <a:spcBef>
                <a:spcPts val="0"/>
              </a:spcBef>
              <a:spcAft>
                <a:spcPts val="0"/>
              </a:spcAft>
              <a:buFont typeface="+mj-lt"/>
              <a:buAutoNum type="arabicPeriod"/>
              <a:defRPr/>
            </a:pPr>
            <a:r>
              <a:rPr lang="sl-SI" dirty="0" smtClean="0"/>
              <a:t>Kakšno stopnjo ljubezni oz. pripadnosti čutijo dijaki  do družine, prijateljev, šole, glasbenih in športnih skupin, svoje regije in mesta, države Slovenije in druge države ter do Evropske Unije?</a:t>
            </a:r>
          </a:p>
          <a:p>
            <a:pPr marL="228600" indent="-228600" eaLnBrk="1" fontAlgn="auto" hangingPunct="1">
              <a:spcBef>
                <a:spcPts val="0"/>
              </a:spcBef>
              <a:spcAft>
                <a:spcPts val="0"/>
              </a:spcAft>
              <a:buFont typeface="+mj-lt"/>
              <a:buAutoNum type="arabicPeriod"/>
              <a:defRPr/>
            </a:pPr>
            <a:r>
              <a:rPr lang="sl-SI" dirty="0" smtClean="0"/>
              <a:t>V kolikšni meri se strinjajo s trditvami “aktivnega državljanstva”? </a:t>
            </a:r>
            <a:br>
              <a:rPr lang="sl-SI" dirty="0" smtClean="0"/>
            </a:br>
            <a:r>
              <a:rPr lang="sl-SI" dirty="0" smtClean="0"/>
              <a:t>Med trditvami so poleg takšnih, ki so povezane z domoljubnimi čustvi in obnašanjem naštete še trditve, ki so povezane z odnosom do politike, družbene skupnosti in sodržavljanov.</a:t>
            </a:r>
          </a:p>
          <a:p>
            <a:pPr marL="228600" indent="-228600" eaLnBrk="1" fontAlgn="auto" hangingPunct="1">
              <a:spcBef>
                <a:spcPts val="0"/>
              </a:spcBef>
              <a:spcAft>
                <a:spcPts val="0"/>
              </a:spcAft>
              <a:buFont typeface="+mj-lt"/>
              <a:buAutoNum type="arabicPeriod"/>
              <a:defRPr/>
            </a:pPr>
            <a:r>
              <a:rPr lang="sl-SI" dirty="0" smtClean="0"/>
              <a:t>Poznavanje Slovenije in njene zgodovine v obliki kratkega testa znanja.</a:t>
            </a:r>
          </a:p>
          <a:p>
            <a:pPr marL="228600" indent="-228600" eaLnBrk="1" fontAlgn="auto" hangingPunct="1">
              <a:spcBef>
                <a:spcPts val="0"/>
              </a:spcBef>
              <a:spcAft>
                <a:spcPts val="0"/>
              </a:spcAft>
              <a:buFont typeface="+mj-lt"/>
              <a:buAutoNum type="arabicPeriod"/>
              <a:defRPr/>
            </a:pPr>
            <a:r>
              <a:rPr lang="sl-SI" dirty="0" smtClean="0"/>
              <a:t>Kako primerne se zdijo dijakom različne oblike pouka za spodbujanje aktivnega državljanstva?</a:t>
            </a:r>
          </a:p>
          <a:p>
            <a:pPr marL="228600" indent="-228600" eaLnBrk="1" fontAlgn="auto" hangingPunct="1">
              <a:spcBef>
                <a:spcPts val="0"/>
              </a:spcBef>
              <a:spcAft>
                <a:spcPts val="0"/>
              </a:spcAft>
              <a:buFont typeface="+mj-lt"/>
              <a:buAutoNum type="arabicPeriod"/>
              <a:defRPr/>
            </a:pPr>
            <a:r>
              <a:rPr lang="sl-SI" dirty="0" smtClean="0"/>
              <a:t>Katere spremembe bi uvedli v Sloveniji, če bi za en teden postali njen predsednik?</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Dijaki so vprašanja zelo dobro sprejeli in nanje v celoti odgovorili.</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Opomba: Zaradi neresnega izpolnjevanja smo izločili manj kot 1% vprašalnikov.</a:t>
            </a:r>
            <a:endParaRPr lang="sl-SI" dirty="0"/>
          </a:p>
        </p:txBody>
      </p:sp>
      <p:sp>
        <p:nvSpPr>
          <p:cNvPr id="20483"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642A9E-0994-49A0-902C-4C85C780A675}" type="slidenum">
              <a:rPr lang="sl-SI"/>
              <a:pPr fontAlgn="base">
                <a:spcBef>
                  <a:spcPct val="0"/>
                </a:spcBef>
                <a:spcAft>
                  <a:spcPct val="0"/>
                </a:spcAft>
                <a:defRPr/>
              </a:pPr>
              <a:t>3</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Ograda stranske slike 1"/>
          <p:cNvSpPr>
            <a:spLocks noGrp="1" noRot="1" noChangeAspect="1"/>
          </p:cNvSpPr>
          <p:nvPr>
            <p:ph type="sldImg"/>
          </p:nvPr>
        </p:nvSpPr>
        <p:spPr bwMode="auto">
          <a:noFill/>
          <a:ln>
            <a:solidFill>
              <a:srgbClr val="000000"/>
            </a:solidFill>
            <a:miter lim="800000"/>
            <a:headEnd/>
            <a:tailEnd/>
          </a:ln>
        </p:spPr>
      </p:sp>
      <p:sp>
        <p:nvSpPr>
          <p:cNvPr id="22530"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Tabela prikazuje 16 vprašanj na testu znanja, kjer so dijaki morali izbrati enega izmed štirih možnih odgovorov. </a:t>
            </a:r>
          </a:p>
          <a:p>
            <a:pPr eaLnBrk="1" hangingPunct="1">
              <a:spcBef>
                <a:spcPct val="0"/>
              </a:spcBef>
            </a:pPr>
            <a:r>
              <a:rPr lang="sl-SI" smtClean="0"/>
              <a:t>Pri vsakem vprašanju je prikazan pravilen odgovor in delež pravilnih odgovorov v celotnem vzorcu.</a:t>
            </a:r>
          </a:p>
          <a:p>
            <a:pPr eaLnBrk="1" hangingPunct="1">
              <a:spcBef>
                <a:spcPct val="0"/>
              </a:spcBef>
            </a:pPr>
            <a:endParaRPr lang="sl-SI" smtClean="0"/>
          </a:p>
          <a:p>
            <a:pPr eaLnBrk="1" hangingPunct="1">
              <a:spcBef>
                <a:spcPct val="0"/>
              </a:spcBef>
            </a:pPr>
            <a:r>
              <a:rPr lang="sl-SI" smtClean="0"/>
              <a:t>Samo 5 dijakov je imelo pravilne vse odgovore, vendar pa je poprečno število doseženih točk 11,7 ali 73% več kot dobro.</a:t>
            </a:r>
          </a:p>
          <a:p>
            <a:pPr eaLnBrk="1" hangingPunct="1">
              <a:spcBef>
                <a:spcPct val="0"/>
              </a:spcBef>
            </a:pPr>
            <a:r>
              <a:rPr lang="sl-SI" smtClean="0"/>
              <a:t>V splošnem lahko rečemo, da vsaj ¾ dijakov pozna odgovore na ¾ vprašanj. </a:t>
            </a:r>
          </a:p>
          <a:p>
            <a:pPr eaLnBrk="1" hangingPunct="1">
              <a:spcBef>
                <a:spcPct val="0"/>
              </a:spcBef>
            </a:pPr>
            <a:endParaRPr lang="sl-SI" smtClean="0"/>
          </a:p>
          <a:p>
            <a:pPr eaLnBrk="1" hangingPunct="1">
              <a:spcBef>
                <a:spcPct val="0"/>
              </a:spcBef>
            </a:pPr>
            <a:r>
              <a:rPr lang="sl-SI" smtClean="0"/>
              <a:t>Kot težja se kažejo 3 vprašanja, ki jih v šoli še niso obravnavali ali pa jih sploh ni v učnih vsebinah. </a:t>
            </a:r>
          </a:p>
          <a:p>
            <a:pPr eaLnBrk="1" hangingPunct="1">
              <a:spcBef>
                <a:spcPct val="0"/>
              </a:spcBef>
            </a:pPr>
            <a:r>
              <a:rPr lang="sl-SI" smtClean="0"/>
              <a:t>Te teme (gospodarstvo, mednarodna politika, novejša zgodovina) so tudi v medijih relativno manj prisotne in zbujajo manjše zanimanje dijakov. </a:t>
            </a:r>
          </a:p>
          <a:p>
            <a:pPr eaLnBrk="1" hangingPunct="1">
              <a:spcBef>
                <a:spcPct val="0"/>
              </a:spcBef>
            </a:pPr>
            <a:endParaRPr lang="sl-SI" smtClean="0"/>
          </a:p>
          <a:p>
            <a:pPr eaLnBrk="1" hangingPunct="1">
              <a:spcBef>
                <a:spcPct val="0"/>
              </a:spcBef>
            </a:pPr>
            <a:r>
              <a:rPr lang="sl-SI" smtClean="0"/>
              <a:t>Z vidika današnjega srečanja pa je zanimivo in spodbudno, da je delež dijakov, ki ve kdo je bil prvi slovenski general večji kot delež dijakov, ki ve kolikokrat se je Slovenija uvrstila na svetovno nogometno prvenstvo.</a:t>
            </a:r>
          </a:p>
          <a:p>
            <a:pPr eaLnBrk="1" hangingPunct="1">
              <a:spcBef>
                <a:spcPct val="0"/>
              </a:spcBef>
            </a:pPr>
            <a:endParaRPr lang="sl-SI" smtClean="0"/>
          </a:p>
          <a:p>
            <a:pPr eaLnBrk="1" hangingPunct="1">
              <a:spcBef>
                <a:spcPct val="0"/>
              </a:spcBef>
            </a:pPr>
            <a:endParaRPr lang="sl-SI" smtClean="0"/>
          </a:p>
          <a:p>
            <a:pPr eaLnBrk="1" hangingPunct="1">
              <a:spcBef>
                <a:spcPct val="0"/>
              </a:spcBef>
            </a:pPr>
            <a:endParaRPr lang="sl-SI" smtClean="0"/>
          </a:p>
        </p:txBody>
      </p:sp>
      <p:sp>
        <p:nvSpPr>
          <p:cNvPr id="22531"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FD1962-2D2B-4D0F-96AF-802C09089347}" type="slidenum">
              <a:rPr lang="sl-SI"/>
              <a:pPr fontAlgn="base">
                <a:spcBef>
                  <a:spcPct val="0"/>
                </a:spcBef>
                <a:spcAft>
                  <a:spcPct val="0"/>
                </a:spcAft>
                <a:defRPr/>
              </a:pPr>
              <a:t>4</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Ograda stranske slike 1"/>
          <p:cNvSpPr>
            <a:spLocks noGrp="1" noRot="1" noChangeAspect="1"/>
          </p:cNvSpPr>
          <p:nvPr>
            <p:ph type="sldImg"/>
          </p:nvPr>
        </p:nvSpPr>
        <p:spPr bwMode="auto">
          <a:noFill/>
          <a:ln>
            <a:solidFill>
              <a:srgbClr val="000000"/>
            </a:solidFill>
            <a:miter lim="800000"/>
            <a:headEnd/>
            <a:tailEnd/>
          </a:ln>
        </p:spPr>
      </p:sp>
      <p:sp>
        <p:nvSpPr>
          <p:cNvPr id="3" name="Ograda opomb 2"/>
          <p:cNvSpPr>
            <a:spLocks noGrp="1"/>
          </p:cNvSpPr>
          <p:nvPr>
            <p:ph type="body" idx="1"/>
          </p:nvPr>
        </p:nvSpPr>
        <p:spPr/>
        <p:txBody>
          <a:bodyPr>
            <a:normAutofit lnSpcReduction="10000"/>
          </a:bodyPr>
          <a:lstStyle/>
          <a:p>
            <a:pPr eaLnBrk="1" fontAlgn="auto" hangingPunct="1">
              <a:spcBef>
                <a:spcPts val="0"/>
              </a:spcBef>
              <a:spcAft>
                <a:spcPts val="0"/>
              </a:spcAft>
              <a:defRPr/>
            </a:pPr>
            <a:r>
              <a:rPr lang="sl-SI" dirty="0" smtClean="0"/>
              <a:t>Na sliki smo s  pomočjo krogov prikazali poprečne odgovore na ključno vprašanje v raziskavi: </a:t>
            </a:r>
            <a:r>
              <a:rPr lang="sl-SI" i="1" dirty="0" smtClean="0"/>
              <a:t>“Kakšno stopnjo ljubezni oz. pripadnosti čutite do naštetih ljudi, skupin, organizacij oz. skupnosti”.</a:t>
            </a:r>
            <a:r>
              <a:rPr lang="sl-SI" dirty="0" smtClean="0"/>
              <a:t>  Dijaki so odgovarjali s pomočjo lestvice z ocenami od 1 do 5, kjer 1 pomeni “nimam rad/ ne čutim pripadnosti”, 5 pa “imam zelo rad/čutim močno pripadnost”.</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Pričakovano imajo dijaki najraje oz. so najbolj </a:t>
            </a:r>
            <a:r>
              <a:rPr lang="sl-SI" dirty="0" err="1" smtClean="0"/>
              <a:t>pripadni</a:t>
            </a:r>
            <a:r>
              <a:rPr lang="sl-SI" dirty="0" smtClean="0"/>
              <a:t> družini in prijateljem. Zelo visoka je tudi pripadnost partnerju, če ga imajo (cca. 20 %).</a:t>
            </a:r>
          </a:p>
          <a:p>
            <a:pPr eaLnBrk="1" fontAlgn="auto" hangingPunct="1">
              <a:spcBef>
                <a:spcPts val="0"/>
              </a:spcBef>
              <a:spcAft>
                <a:spcPts val="0"/>
              </a:spcAft>
              <a:defRPr/>
            </a:pPr>
            <a:r>
              <a:rPr lang="sl-SI" dirty="0" smtClean="0"/>
              <a:t>Dokaj močno stopnjo pripadnosti čutijo dijaki še do širše družine, mesta in regije, mnogi (cca 1/3) pa tudi do športnega kluba in glasbene skupine.</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Stopnja pripadnosti do Ljubljane (upoštevani samo odgovori na ljubljanskih šolah) je skoraj za pol ocene nižja od poprečnih vrednosti pripadnosti dijakov drugim “svojim” mestom. </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Sledi  poprečna ocena pripadnosti državi Slovenije, ki znaša 3,56; torej je precej višja kot 3 (to je “nekaj srednjega”). Polovica dijakov je svojo pripadnost Sloveniji izrazila z oceno 4 ali 5.</a:t>
            </a:r>
          </a:p>
          <a:p>
            <a:pPr eaLnBrk="1" fontAlgn="auto" hangingPunct="1">
              <a:spcBef>
                <a:spcPts val="0"/>
              </a:spcBef>
              <a:spcAft>
                <a:spcPts val="0"/>
              </a:spcAft>
              <a:defRPr/>
            </a:pPr>
            <a:r>
              <a:rPr lang="sl-SI" dirty="0" smtClean="0"/>
              <a:t>Pri pripadnosti “drugi državi” je prisotna izrazita bipolarnost; dijaki, ki so odgovorili na to vprašanje, se čutijo ali močno </a:t>
            </a:r>
            <a:r>
              <a:rPr lang="sl-SI" dirty="0" err="1" smtClean="0"/>
              <a:t>pripadnega</a:t>
            </a:r>
            <a:r>
              <a:rPr lang="sl-SI" dirty="0" smtClean="0"/>
              <a:t> neki drugi državi ali pa sploh ne (“je nimajo radi”).</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Neprijetno preseneča relativno nizka pripadnost šoli, kar velja za vse starostne skupine in pri obeh spolih. </a:t>
            </a:r>
          </a:p>
          <a:p>
            <a:pPr eaLnBrk="1" fontAlgn="auto" hangingPunct="1">
              <a:spcBef>
                <a:spcPts val="0"/>
              </a:spcBef>
              <a:spcAft>
                <a:spcPts val="0"/>
              </a:spcAft>
              <a:defRPr/>
            </a:pPr>
            <a:r>
              <a:rPr lang="sl-SI" dirty="0" smtClean="0"/>
              <a:t>Najnižja je pripadnost Evropski uniji, kar je pričakovano glede na relativno kratek čas našega članstva. </a:t>
            </a:r>
          </a:p>
          <a:p>
            <a:pPr eaLnBrk="1" fontAlgn="auto" hangingPunct="1">
              <a:spcBef>
                <a:spcPts val="0"/>
              </a:spcBef>
              <a:spcAft>
                <a:spcPts val="0"/>
              </a:spcAft>
              <a:defRPr/>
            </a:pPr>
            <a:endParaRPr lang="sl-SI" dirty="0" smtClean="0"/>
          </a:p>
          <a:p>
            <a:pPr eaLnBrk="1" fontAlgn="auto" hangingPunct="1">
              <a:spcBef>
                <a:spcPts val="0"/>
              </a:spcBef>
              <a:spcAft>
                <a:spcPts val="0"/>
              </a:spcAft>
              <a:defRPr/>
            </a:pPr>
            <a:r>
              <a:rPr lang="sl-SI" dirty="0" smtClean="0"/>
              <a:t>Nasploh lahko rečemo, da podatki ustrezajo tradicionalno močni pripadnosti Slovencev (in tudi drugih evropskih narodov) naj-ožjemu geografskemu področju</a:t>
            </a:r>
          </a:p>
        </p:txBody>
      </p:sp>
      <p:sp>
        <p:nvSpPr>
          <p:cNvPr id="24579"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431901-9641-4B93-8F04-B4E4B443C693}" type="slidenum">
              <a:rPr lang="sl-SI"/>
              <a:pPr fontAlgn="base">
                <a:spcBef>
                  <a:spcPct val="0"/>
                </a:spcBef>
                <a:spcAft>
                  <a:spcPct val="0"/>
                </a:spcAft>
                <a:defRPr/>
              </a:pPr>
              <a:t>5</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Ograda stranske slike 1"/>
          <p:cNvSpPr>
            <a:spLocks noGrp="1" noRot="1" noChangeAspect="1"/>
          </p:cNvSpPr>
          <p:nvPr>
            <p:ph type="sldImg"/>
          </p:nvPr>
        </p:nvSpPr>
        <p:spPr bwMode="auto">
          <a:noFill/>
          <a:ln>
            <a:solidFill>
              <a:srgbClr val="000000"/>
            </a:solidFill>
            <a:miter lim="800000"/>
            <a:headEnd/>
            <a:tailEnd/>
          </a:ln>
        </p:spPr>
      </p:sp>
      <p:sp>
        <p:nvSpPr>
          <p:cNvPr id="26626"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Na osnovi odgovora o stopnji pripadnosti državi Sloveniji smo dijake razdelili v štiri skupine oz. segmente, ki smo jih poimenovali:</a:t>
            </a:r>
          </a:p>
          <a:p>
            <a:pPr eaLnBrk="1" hangingPunct="1">
              <a:spcBef>
                <a:spcPct val="0"/>
              </a:spcBef>
            </a:pPr>
            <a:endParaRPr lang="sl-SI" smtClean="0"/>
          </a:p>
          <a:p>
            <a:pPr eaLnBrk="1" hangingPunct="1">
              <a:spcBef>
                <a:spcPct val="0"/>
              </a:spcBef>
            </a:pPr>
            <a:r>
              <a:rPr lang="sl-SI" b="1" smtClean="0"/>
              <a:t>NE-pripadni; </a:t>
            </a:r>
            <a:r>
              <a:rPr lang="sl-SI" smtClean="0"/>
              <a:t>12 % ali dobra desetina, ki so odgovorili z oceno 1 ali 2.</a:t>
            </a:r>
          </a:p>
          <a:p>
            <a:pPr eaLnBrk="1" hangingPunct="1">
              <a:spcBef>
                <a:spcPct val="0"/>
              </a:spcBef>
            </a:pPr>
            <a:r>
              <a:rPr lang="sl-SI" b="1" smtClean="0"/>
              <a:t>Neodločni: </a:t>
            </a:r>
            <a:r>
              <a:rPr lang="sl-SI" smtClean="0"/>
              <a:t>so odgovorili z oceno 3 (nekaj vmesnega) in jih je točno 1/3.</a:t>
            </a:r>
          </a:p>
          <a:p>
            <a:pPr eaLnBrk="1" hangingPunct="1">
              <a:spcBef>
                <a:spcPct val="0"/>
              </a:spcBef>
            </a:pPr>
            <a:r>
              <a:rPr lang="sl-SI" b="1" smtClean="0"/>
              <a:t>Pripadni: </a:t>
            </a:r>
            <a:r>
              <a:rPr lang="sl-SI" smtClean="0"/>
              <a:t>(ocena 4) jih je slaba tretjina  in </a:t>
            </a:r>
          </a:p>
          <a:p>
            <a:pPr eaLnBrk="1" hangingPunct="1">
              <a:spcBef>
                <a:spcPct val="0"/>
              </a:spcBef>
            </a:pPr>
            <a:r>
              <a:rPr lang="sl-SI" b="1" smtClean="0"/>
              <a:t>Močno pripadni:</a:t>
            </a:r>
            <a:r>
              <a:rPr lang="sl-SI" smtClean="0"/>
              <a:t> takšnih je dobra petina ali 21 %.</a:t>
            </a:r>
          </a:p>
          <a:p>
            <a:pPr eaLnBrk="1" hangingPunct="1">
              <a:spcBef>
                <a:spcPct val="0"/>
              </a:spcBef>
            </a:pPr>
            <a:endParaRPr lang="sl-SI" smtClean="0"/>
          </a:p>
          <a:p>
            <a:pPr eaLnBrk="1" hangingPunct="1">
              <a:spcBef>
                <a:spcPct val="0"/>
              </a:spcBef>
            </a:pPr>
            <a:r>
              <a:rPr lang="sl-SI" smtClean="0"/>
              <a:t>Med segmenti ni statistično pomembnih razlik glede na spol, starost ali šolo. Prav tako razlike niso statistično pomembne glede na dosežen rezultat na testu znanja in poprečno verjetnost nadaljevanja študija. </a:t>
            </a:r>
          </a:p>
          <a:p>
            <a:pPr eaLnBrk="1" hangingPunct="1">
              <a:spcBef>
                <a:spcPct val="0"/>
              </a:spcBef>
            </a:pPr>
            <a:r>
              <a:rPr lang="sl-SI" smtClean="0"/>
              <a:t>Pripadnosti državi pri dijakih torej ni mogoče enostavno povezati s kakšno od sociodemografskih spremenljivk, ampak gre očitno za globlje osebnostne značilnosti in individualne izkušnje.</a:t>
            </a:r>
          </a:p>
          <a:p>
            <a:pPr eaLnBrk="1" hangingPunct="1">
              <a:spcBef>
                <a:spcPct val="0"/>
              </a:spcBef>
            </a:pPr>
            <a:endParaRPr lang="sl-SI" smtClean="0"/>
          </a:p>
          <a:p>
            <a:pPr eaLnBrk="1" hangingPunct="1">
              <a:spcBef>
                <a:spcPct val="0"/>
              </a:spcBef>
            </a:pPr>
            <a:r>
              <a:rPr lang="sl-SI" smtClean="0"/>
              <a:t>To so je potrdilo tudi v razgovorih z dijaki, ki so med drugim izpostavil pomen izkušnje samostojnega potovanja v tujino, kot je npr. izmenjava dijakov za močnejšo občutenje pripadnosti. </a:t>
            </a:r>
          </a:p>
          <a:p>
            <a:pPr eaLnBrk="1" hangingPunct="1">
              <a:spcBef>
                <a:spcPct val="0"/>
              </a:spcBef>
            </a:pPr>
            <a:r>
              <a:rPr lang="sl-SI" smtClean="0"/>
              <a:t>Močnejšo pripadnost svoji matični domovini/narodu so izrazili tudi nekateri dijaki s poreklom iz drugih držav, ki bivajo v Sloveniji, čeprav ti dijaki lahko istočasno občutijo tudi močno pripadnost naši državi (takšnih cca. ½). Ta rezultat je še posebej pomemben v luči problemov, ki jih imajo v številnih evropskih državah z mladimi, ki imajo druge nacionalne korenine. Lahko sklepamo na pomen državljanske vzgoje za odprtost do pripadnosti različnih narodom ter za razvoj spoštovanja do države bivanja.</a:t>
            </a:r>
          </a:p>
        </p:txBody>
      </p:sp>
      <p:sp>
        <p:nvSpPr>
          <p:cNvPr id="26627"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823143-AC99-4DB8-9EEA-D4E6B6AE8D36}" type="slidenum">
              <a:rPr lang="sl-SI"/>
              <a:pPr fontAlgn="base">
                <a:spcBef>
                  <a:spcPct val="0"/>
                </a:spcBef>
                <a:spcAft>
                  <a:spcPct val="0"/>
                </a:spcAft>
                <a:defRPr/>
              </a:pPr>
              <a:t>6</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Ograda stranske slike 1"/>
          <p:cNvSpPr>
            <a:spLocks noGrp="1" noRot="1" noChangeAspect="1"/>
          </p:cNvSpPr>
          <p:nvPr>
            <p:ph type="sldImg"/>
          </p:nvPr>
        </p:nvSpPr>
        <p:spPr bwMode="auto">
          <a:noFill/>
          <a:ln>
            <a:solidFill>
              <a:srgbClr val="000000"/>
            </a:solidFill>
            <a:miter lim="800000"/>
            <a:headEnd/>
            <a:tailEnd/>
          </a:ln>
        </p:spPr>
      </p:sp>
      <p:sp>
        <p:nvSpPr>
          <p:cNvPr id="28674"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sl-SI" smtClean="0"/>
              <a:t>Štiri segmente smo primerjali glede na poprečne stopnje strinjanja s trditvami aktivnega državljanstva. </a:t>
            </a:r>
          </a:p>
          <a:p>
            <a:pPr eaLnBrk="1" hangingPunct="1">
              <a:lnSpc>
                <a:spcPct val="80000"/>
              </a:lnSpc>
              <a:spcBef>
                <a:spcPct val="0"/>
              </a:spcBef>
            </a:pPr>
            <a:r>
              <a:rPr lang="sl-SI" smtClean="0"/>
              <a:t>V prikazani tabeli so naštete tiste trditve, na katerih se segmenti statistično pomembno razlikujejo. Posebej močna je povezanost lestvice pripadnosti in trditve “</a:t>
            </a:r>
            <a:r>
              <a:rPr lang="sl-SI" i="1" smtClean="0"/>
              <a:t>Državo Slovenijo imam zelo rad</a:t>
            </a:r>
            <a:r>
              <a:rPr lang="sl-SI" smtClean="0"/>
              <a:t>”, kar kaže na veljavnost merjenja.</a:t>
            </a:r>
          </a:p>
          <a:p>
            <a:pPr eaLnBrk="1" hangingPunct="1">
              <a:lnSpc>
                <a:spcPct val="80000"/>
              </a:lnSpc>
              <a:spcBef>
                <a:spcPct val="0"/>
              </a:spcBef>
            </a:pPr>
            <a:r>
              <a:rPr lang="sl-SI" smtClean="0"/>
              <a:t>Ostale trditve so vezane na jezik, oceno kvalitete življenja v Sloveniji in ponos, ki ga čutijo v zvezi z državo, torej za značilne oblike čustvovanja in domoljubnega vedenja.</a:t>
            </a:r>
          </a:p>
          <a:p>
            <a:pPr eaLnBrk="1" hangingPunct="1">
              <a:lnSpc>
                <a:spcPct val="80000"/>
              </a:lnSpc>
              <a:spcBef>
                <a:spcPct val="0"/>
              </a:spcBef>
            </a:pPr>
            <a:endParaRPr lang="sl-SI" smtClean="0"/>
          </a:p>
          <a:p>
            <a:pPr eaLnBrk="1" hangingPunct="1">
              <a:lnSpc>
                <a:spcPct val="80000"/>
              </a:lnSpc>
              <a:spcBef>
                <a:spcPct val="0"/>
              </a:spcBef>
            </a:pPr>
            <a:r>
              <a:rPr lang="sl-SI" smtClean="0"/>
              <a:t>Med njimi velja izpostaviti močno strinjanje, da morajo igralci reprezentance znati peti himno in verjetno bi veljalo razmisliti, kako to doseči v praksi. </a:t>
            </a:r>
            <a:endParaRPr lang="sl-SI" smtClean="0">
              <a:latin typeface="Arial" charset="0"/>
            </a:endParaRPr>
          </a:p>
          <a:p>
            <a:pPr eaLnBrk="1" hangingPunct="1">
              <a:lnSpc>
                <a:spcPct val="80000"/>
              </a:lnSpc>
              <a:spcBef>
                <a:spcPct val="0"/>
              </a:spcBef>
            </a:pPr>
            <a:endParaRPr lang="sl-SI" smtClean="0">
              <a:latin typeface="Arial" charset="0"/>
            </a:endParaRPr>
          </a:p>
          <a:p>
            <a:pPr eaLnBrk="1" hangingPunct="1">
              <a:lnSpc>
                <a:spcPct val="80000"/>
              </a:lnSpc>
              <a:spcBef>
                <a:spcPct val="0"/>
              </a:spcBef>
            </a:pPr>
            <a:r>
              <a:rPr lang="sl-SI" smtClean="0">
                <a:solidFill>
                  <a:srgbClr val="FF0000"/>
                </a:solidFill>
              </a:rPr>
              <a:t>Razmisleka vreden rezultat je tudi, da je kar polovica deklet izrazila strinjanje s trditvijo “</a:t>
            </a:r>
            <a:r>
              <a:rPr lang="sl-SI" i="1" smtClean="0">
                <a:solidFill>
                  <a:srgbClr val="FF0000"/>
                </a:solidFill>
              </a:rPr>
              <a:t>Rad-a bi se preselil-a v drugo državo</a:t>
            </a:r>
            <a:r>
              <a:rPr lang="sl-SI" smtClean="0">
                <a:solidFill>
                  <a:srgbClr val="FF0000"/>
                </a:solidFill>
              </a:rPr>
              <a:t>”. Fantov je takšnih 1/3. To je ena od trditev, na kateri se fantje in dekleta najmočneje razlikujejo.</a:t>
            </a:r>
          </a:p>
          <a:p>
            <a:pPr eaLnBrk="1" hangingPunct="1">
              <a:lnSpc>
                <a:spcPct val="80000"/>
              </a:lnSpc>
              <a:spcBef>
                <a:spcPct val="0"/>
              </a:spcBef>
            </a:pPr>
            <a:endParaRPr lang="sl-SI" smtClean="0"/>
          </a:p>
          <a:p>
            <a:pPr eaLnBrk="1" hangingPunct="1">
              <a:lnSpc>
                <a:spcPct val="80000"/>
              </a:lnSpc>
              <a:spcBef>
                <a:spcPct val="0"/>
              </a:spcBef>
            </a:pPr>
            <a:r>
              <a:rPr lang="sl-SI" smtClean="0"/>
              <a:t>Z vidika današnjega srečanja je spodbudna ugotovitev, da se je 1/2 dijakov pripravljena boriti za svobodo naše države. Dijakinje so večinoma odgovorile “ne vem”, kar 1/4 izmed njih pa je pripravljenih tudi na borbo.</a:t>
            </a:r>
          </a:p>
          <a:p>
            <a:pPr eaLnBrk="1" hangingPunct="1">
              <a:lnSpc>
                <a:spcPct val="80000"/>
              </a:lnSpc>
              <a:spcBef>
                <a:spcPct val="0"/>
              </a:spcBef>
            </a:pPr>
            <a:endParaRPr lang="sl-SI" smtClean="0"/>
          </a:p>
          <a:p>
            <a:pPr eaLnBrk="1" hangingPunct="1">
              <a:lnSpc>
                <a:spcPct val="80000"/>
              </a:lnSpc>
              <a:spcBef>
                <a:spcPct val="0"/>
              </a:spcBef>
            </a:pPr>
            <a:r>
              <a:rPr lang="sl-SI" smtClean="0"/>
              <a:t>Relativno nizka je ocena kvalitete življenja v Sloveniji, kar verjetno govori bolj o splošnem nezadovoljstvu dijakov, kot pa o nekem objektivnem primerjanju z drugimi okolji.</a:t>
            </a:r>
          </a:p>
          <a:p>
            <a:pPr eaLnBrk="1" hangingPunct="1">
              <a:lnSpc>
                <a:spcPct val="80000"/>
              </a:lnSpc>
              <a:spcBef>
                <a:spcPct val="0"/>
              </a:spcBef>
            </a:pPr>
            <a:endParaRPr lang="sl-SI" smtClean="0"/>
          </a:p>
          <a:p>
            <a:pPr eaLnBrk="1" hangingPunct="1">
              <a:lnSpc>
                <a:spcPct val="80000"/>
              </a:lnSpc>
              <a:spcBef>
                <a:spcPct val="0"/>
              </a:spcBef>
            </a:pPr>
            <a:r>
              <a:rPr lang="sl-SI" smtClean="0"/>
              <a:t>Zelo zaskrbljujoč in zgovoren je podatek o odnosu dijakov do slovenskih narodnih pesmi. Ob tem pa velja opozorit, da je pomen glasbe za mlade zelo velik in kot smo že ugotovili, mnogi močno pripadajo izbrani glasbeni skupini. </a:t>
            </a:r>
          </a:p>
          <a:p>
            <a:pPr eaLnBrk="1" hangingPunct="1">
              <a:lnSpc>
                <a:spcPct val="80000"/>
              </a:lnSpc>
              <a:spcBef>
                <a:spcPct val="0"/>
              </a:spcBef>
            </a:pPr>
            <a:endParaRPr lang="sl-SI" smtClean="0">
              <a:latin typeface="Arial" charset="0"/>
            </a:endParaRPr>
          </a:p>
          <a:p>
            <a:pPr eaLnBrk="1" hangingPunct="1">
              <a:lnSpc>
                <a:spcPct val="80000"/>
              </a:lnSpc>
              <a:spcBef>
                <a:spcPct val="0"/>
              </a:spcBef>
            </a:pPr>
            <a:r>
              <a:rPr lang="sl-SI" smtClean="0"/>
              <a:t>Zelo spodbudna je ugotovitev, da se obešanje zastav ob praznikih mladim ne zdi staromodno.</a:t>
            </a:r>
          </a:p>
        </p:txBody>
      </p:sp>
      <p:sp>
        <p:nvSpPr>
          <p:cNvPr id="28675"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42E12A-0BA9-439A-86F3-3A80D5D66A5C}" type="slidenum">
              <a:rPr lang="sl-SI"/>
              <a:pPr fontAlgn="base">
                <a:spcBef>
                  <a:spcPct val="0"/>
                </a:spcBef>
                <a:spcAft>
                  <a:spcPct val="0"/>
                </a:spcAft>
                <a:defRPr/>
              </a:pPr>
              <a:t>7</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Ograda stranske slike 1"/>
          <p:cNvSpPr>
            <a:spLocks noGrp="1" noRot="1" noChangeAspect="1"/>
          </p:cNvSpPr>
          <p:nvPr>
            <p:ph type="sldImg"/>
          </p:nvPr>
        </p:nvSpPr>
        <p:spPr bwMode="auto">
          <a:noFill/>
          <a:ln>
            <a:solidFill>
              <a:srgbClr val="000000"/>
            </a:solidFill>
            <a:miter lim="800000"/>
            <a:headEnd/>
            <a:tailEnd/>
          </a:ln>
        </p:spPr>
      </p:sp>
      <p:sp>
        <p:nvSpPr>
          <p:cNvPr id="30722"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Tabela prikazuje trditve na katerih ni statistično pomembnih razlik med segmenti, je pa očitna tendenca, da je stopnja strinjanja višja pri segmentih, ki so bolj pripadni državi Sloveniji.  Skupne poprečne ocene za prve tri trditve kažejo na visoko stopnjo zavesti dijakov, ki se zavedajo svojih državljanskih pravic in dolžnosti ter so v veliki meri hvaležni državi in učiteljem.</a:t>
            </a:r>
          </a:p>
          <a:p>
            <a:pPr eaLnBrk="1" hangingPunct="1">
              <a:spcBef>
                <a:spcPct val="0"/>
              </a:spcBef>
            </a:pPr>
            <a:endParaRPr lang="sl-SI" smtClean="0"/>
          </a:p>
          <a:p>
            <a:pPr eaLnBrk="1" hangingPunct="1">
              <a:spcBef>
                <a:spcPct val="0"/>
              </a:spcBef>
            </a:pPr>
            <a:r>
              <a:rPr lang="sl-SI" smtClean="0"/>
              <a:t>V tabeli so posebej poudarjene trditve, kjer z nižjo oceno izrazito odstopajo NE-pripadni. Zanje velja, da so:</a:t>
            </a:r>
          </a:p>
          <a:p>
            <a:pPr eaLnBrk="1" hangingPunct="1">
              <a:spcBef>
                <a:spcPct val="0"/>
              </a:spcBef>
              <a:buFontTx/>
              <a:buChar char="•"/>
            </a:pPr>
            <a:r>
              <a:rPr lang="sl-SI" smtClean="0"/>
              <a:t> manj hvaležni svojim učiteljem</a:t>
            </a:r>
          </a:p>
          <a:p>
            <a:pPr eaLnBrk="1" hangingPunct="1">
              <a:spcBef>
                <a:spcPct val="0"/>
              </a:spcBef>
              <a:buFontTx/>
              <a:buChar char="•"/>
            </a:pPr>
            <a:r>
              <a:rPr lang="sl-SI" smtClean="0"/>
              <a:t> niso mnenja, da je domoljubje premalo razvito</a:t>
            </a:r>
          </a:p>
          <a:p>
            <a:pPr eaLnBrk="1" hangingPunct="1">
              <a:spcBef>
                <a:spcPct val="0"/>
              </a:spcBef>
              <a:buFontTx/>
              <a:buChar char="•"/>
            </a:pPr>
            <a:r>
              <a:rPr lang="sl-SI" smtClean="0"/>
              <a:t> so manj pripravljeni prostovoljno pomagati družbi</a:t>
            </a:r>
          </a:p>
          <a:p>
            <a:pPr eaLnBrk="1" hangingPunct="1">
              <a:spcBef>
                <a:spcPct val="0"/>
              </a:spcBef>
              <a:buFontTx/>
              <a:buChar char="•"/>
            </a:pPr>
            <a:r>
              <a:rPr lang="sl-SI" smtClean="0"/>
              <a:t> izogibanje davkom v manjši meri enačijo s krajo</a:t>
            </a:r>
          </a:p>
          <a:p>
            <a:pPr eaLnBrk="1" hangingPunct="1">
              <a:spcBef>
                <a:spcPct val="0"/>
              </a:spcBef>
              <a:buFontTx/>
              <a:buChar char="•"/>
            </a:pPr>
            <a:r>
              <a:rPr lang="sl-SI" smtClean="0"/>
              <a:t> udeležbe na volitvah  ne bi spremenili v obveznost</a:t>
            </a:r>
          </a:p>
          <a:p>
            <a:pPr eaLnBrk="1" hangingPunct="1">
              <a:spcBef>
                <a:spcPct val="0"/>
              </a:spcBef>
              <a:buFontTx/>
              <a:buChar char="•"/>
            </a:pPr>
            <a:r>
              <a:rPr lang="sl-SI" smtClean="0"/>
              <a:t> Slovenijo vidijo v manjši meri kot pravno državo</a:t>
            </a:r>
          </a:p>
          <a:p>
            <a:pPr eaLnBrk="1" hangingPunct="1">
              <a:spcBef>
                <a:spcPct val="0"/>
              </a:spcBef>
              <a:buFontTx/>
              <a:buChar char="•"/>
            </a:pPr>
            <a:r>
              <a:rPr lang="sl-SI" smtClean="0"/>
              <a:t> poklic politika jim ni vreden spoštovanja</a:t>
            </a:r>
          </a:p>
          <a:p>
            <a:pPr eaLnBrk="1" hangingPunct="1">
              <a:spcBef>
                <a:spcPct val="0"/>
              </a:spcBef>
            </a:pPr>
            <a:endParaRPr lang="sl-SI" smtClean="0"/>
          </a:p>
          <a:p>
            <a:pPr eaLnBrk="1" hangingPunct="1">
              <a:spcBef>
                <a:spcPct val="0"/>
              </a:spcBef>
            </a:pPr>
            <a:r>
              <a:rPr lang="sl-SI" smtClean="0"/>
              <a:t>Na osnovi teh trditev bi lahko sklepali, da so dijaki v tem segmentu posebej nezadovoljni z državo in politiko. V povezavi z ostalimi njihovimi stališči bi tudi rekli, da so nagnjeni k manj zaželenim oblikam družbenega obnašanja. O tem pa velja poudariti, da je ta naš “NE” segment relativno majhen in pravzaprav ne izraža ekstremnih stališč. To je zelo spodbudno, če pomislimo, da je v številnih evropskih državah segment mladih, ki je radikalen v svojih stališčih in tudi obnašanju, precej bolj opazen.</a:t>
            </a:r>
          </a:p>
        </p:txBody>
      </p:sp>
      <p:sp>
        <p:nvSpPr>
          <p:cNvPr id="30723"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7D05D5-3510-4108-88AD-8FCDB147B39D}" type="slidenum">
              <a:rPr lang="sl-SI"/>
              <a:pPr fontAlgn="base">
                <a:spcBef>
                  <a:spcPct val="0"/>
                </a:spcBef>
                <a:spcAft>
                  <a:spcPct val="0"/>
                </a:spcAft>
                <a:defRPr/>
              </a:pPr>
              <a:t>8</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Ograda stranske slike 1"/>
          <p:cNvSpPr>
            <a:spLocks noGrp="1" noRot="1" noChangeAspect="1"/>
          </p:cNvSpPr>
          <p:nvPr>
            <p:ph type="sldImg"/>
          </p:nvPr>
        </p:nvSpPr>
        <p:spPr bwMode="auto">
          <a:noFill/>
          <a:ln>
            <a:solidFill>
              <a:srgbClr val="000000"/>
            </a:solidFill>
            <a:miter lim="800000"/>
            <a:headEnd/>
            <a:tailEnd/>
          </a:ln>
        </p:spPr>
      </p:sp>
      <p:sp>
        <p:nvSpPr>
          <p:cNvPr id="32770"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mtClean="0"/>
              <a:t>Tretja tabela odnosa do aktivnega državljanstva prikazuje trditve, pri katerih ni nobenih razlik med štirimi segmenti. </a:t>
            </a:r>
          </a:p>
          <a:p>
            <a:pPr eaLnBrk="1" hangingPunct="1">
              <a:spcBef>
                <a:spcPct val="0"/>
              </a:spcBef>
            </a:pPr>
            <a:endParaRPr lang="sl-SI" smtClean="0"/>
          </a:p>
          <a:p>
            <a:pPr eaLnBrk="1" hangingPunct="1">
              <a:spcBef>
                <a:spcPct val="0"/>
              </a:spcBef>
            </a:pPr>
            <a:r>
              <a:rPr lang="sl-SI" smtClean="0"/>
              <a:t>Tako lahko rečemo, da manjša stopnja domoljubja ni povezana s splošnim interesom za družbo in aktivno življenje. Tudi manj domoljubni dijaki v enaki meri razmišljajo, kako spremeniti družbo na bolje in se pogovarjajo s prijatelji o problemih v družbi, velik del jih zanima tudi politično dogajanje v Sloveniji. </a:t>
            </a:r>
          </a:p>
          <a:p>
            <a:pPr eaLnBrk="1" hangingPunct="1">
              <a:spcBef>
                <a:spcPct val="0"/>
              </a:spcBef>
            </a:pPr>
            <a:endParaRPr lang="sl-SI" smtClean="0"/>
          </a:p>
          <a:p>
            <a:pPr eaLnBrk="1" hangingPunct="1">
              <a:spcBef>
                <a:spcPct val="0"/>
              </a:spcBef>
            </a:pPr>
            <a:r>
              <a:rPr lang="sl-SI" smtClean="0"/>
              <a:t>Te ugotovitve so pomembne in kažejo, da mladi v večjem delu niso apatični ter nezainteresirani za politiko in družbo, kot se pogosto navaja. Očitno so zelo odprti za informacije o družbenem dogajanju, saj njihova stališča v veliki meri odražajo pisanje medijev. Sklepamo lahko, da bi bili zainteresirani tudi za druge vire informacij o dogajanju v družbi in da bi se bili pripravljeni v večji meri pogovarjati o aktivnem državljanstvu tudi v okviru šole.</a:t>
            </a:r>
          </a:p>
        </p:txBody>
      </p:sp>
      <p:sp>
        <p:nvSpPr>
          <p:cNvPr id="32771"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65A3AF-E938-4CFF-9AA1-3886721772C5}" type="slidenum">
              <a:rPr lang="sl-SI"/>
              <a:pPr fontAlgn="base">
                <a:spcBef>
                  <a:spcPct val="0"/>
                </a:spcBef>
                <a:spcAft>
                  <a:spcPct val="0"/>
                </a:spcAft>
                <a:defRPr/>
              </a:pPr>
              <a:t>9</a:t>
            </a:fld>
            <a:endParaRPr lang="sl-SI"/>
          </a:p>
        </p:txBody>
      </p:sp>
      <p:sp>
        <p:nvSpPr>
          <p:cNvPr id="5" name="Ograda noge 4"/>
          <p:cNvSpPr>
            <a:spLocks noGrp="1"/>
          </p:cNvSpPr>
          <p:nvPr>
            <p:ph type="ftr" sz="quarter" idx="4"/>
          </p:nvPr>
        </p:nvSpPr>
        <p:spPr/>
        <p:txBody>
          <a:bodyPr/>
          <a:lstStyle/>
          <a:p>
            <a:pPr>
              <a:defRPr/>
            </a:pPr>
            <a:r>
              <a:rPr lang="sl-SI"/>
              <a:t>Ljubljana, 27. 1. 2011</a:t>
            </a:r>
          </a:p>
          <a:p>
            <a:pPr>
              <a:defRPr/>
            </a:pPr>
            <a:endParaRPr lang="sl-SI"/>
          </a:p>
        </p:txBody>
      </p:sp>
      <p:sp>
        <p:nvSpPr>
          <p:cNvPr id="6" name="Ograda glave 5"/>
          <p:cNvSpPr>
            <a:spLocks noGrp="1"/>
          </p:cNvSpPr>
          <p:nvPr>
            <p:ph type="hdr" sz="quarter"/>
          </p:nvPr>
        </p:nvSpPr>
        <p:spPr/>
        <p:txBody>
          <a:bodyPr/>
          <a:lstStyle/>
          <a:p>
            <a:pPr>
              <a:defRPr/>
            </a:pPr>
            <a:r>
              <a:rPr lang="sl-SI"/>
              <a:t>3. pogovor o domoljubju pri predsedniku države</a:t>
            </a:r>
            <a:endParaRPr lang="sl-SI" b="1"/>
          </a:p>
        </p:txBody>
      </p:sp>
      <p:sp>
        <p:nvSpPr>
          <p:cNvPr id="7" name="Ograda datuma 6"/>
          <p:cNvSpPr>
            <a:spLocks noGrp="1"/>
          </p:cNvSpPr>
          <p:nvPr>
            <p:ph type="dt" sz="quarter" idx="1"/>
          </p:nvPr>
        </p:nvSpPr>
        <p:spPr/>
        <p:txBody>
          <a:bodyPr/>
          <a:lstStyle/>
          <a:p>
            <a:pPr>
              <a:defRPr/>
            </a:pPr>
            <a:r>
              <a:rPr lang="sl-SI"/>
              <a:t>“Mladi in inštitucije demokracije”</a:t>
            </a:r>
            <a:endParaRPr lang="sl-SI"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Kliknite, če želite urediti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če želite urediti slog podnaslova matrice</a:t>
            </a:r>
            <a:endParaRPr lang="sl-SI"/>
          </a:p>
        </p:txBody>
      </p:sp>
      <p:sp>
        <p:nvSpPr>
          <p:cNvPr id="4" name="Ograda datuma 3"/>
          <p:cNvSpPr>
            <a:spLocks noGrp="1"/>
          </p:cNvSpPr>
          <p:nvPr>
            <p:ph type="dt" sz="half" idx="10"/>
          </p:nvPr>
        </p:nvSpPr>
        <p:spPr/>
        <p:txBody>
          <a:bodyPr/>
          <a:lstStyle>
            <a:lvl1pPr>
              <a:defRPr/>
            </a:lvl1pPr>
          </a:lstStyle>
          <a:p>
            <a:pPr>
              <a:defRPr/>
            </a:pPr>
            <a:fld id="{74841D6C-682C-4120-83F8-7B35FABAFD28}" type="datetimeFigureOut">
              <a:rPr lang="sl-SI"/>
              <a:pPr>
                <a:defRPr/>
              </a:pPr>
              <a:t>26.1.2011</a:t>
            </a:fld>
            <a:endParaRPr lang="sl-SI"/>
          </a:p>
        </p:txBody>
      </p:sp>
      <p:sp>
        <p:nvSpPr>
          <p:cNvPr id="5" name="Ograda noge 4"/>
          <p:cNvSpPr>
            <a:spLocks noGrp="1"/>
          </p:cNvSpPr>
          <p:nvPr>
            <p:ph type="ftr" sz="quarter" idx="11"/>
          </p:nvPr>
        </p:nvSpPr>
        <p:spPr/>
        <p:txBody>
          <a:bodyPr/>
          <a:lstStyle>
            <a:lvl1pPr>
              <a:defRPr/>
            </a:lvl1pPr>
          </a:lstStyle>
          <a:p>
            <a:pPr>
              <a:defRPr/>
            </a:pPr>
            <a:endParaRPr lang="sl-SI"/>
          </a:p>
        </p:txBody>
      </p:sp>
      <p:sp>
        <p:nvSpPr>
          <p:cNvPr id="6" name="Ograda številke diapozitiva 5"/>
          <p:cNvSpPr>
            <a:spLocks noGrp="1"/>
          </p:cNvSpPr>
          <p:nvPr>
            <p:ph type="sldNum" sz="quarter" idx="12"/>
          </p:nvPr>
        </p:nvSpPr>
        <p:spPr/>
        <p:txBody>
          <a:bodyPr/>
          <a:lstStyle>
            <a:lvl1pPr>
              <a:defRPr/>
            </a:lvl1pPr>
          </a:lstStyle>
          <a:p>
            <a:pPr>
              <a:defRPr/>
            </a:pPr>
            <a:fld id="{87D25C8A-91AB-4CE0-A25E-5A97EF539C1D}" type="slidenum">
              <a:rPr lang="sl-SI"/>
              <a:pPr>
                <a:defRPr/>
              </a:pPr>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fld id="{FA6AE1F4-F206-4FF0-A991-0884946D0104}" type="datetimeFigureOut">
              <a:rPr lang="sl-SI"/>
              <a:pPr>
                <a:defRPr/>
              </a:pPr>
              <a:t>26.1.2011</a:t>
            </a:fld>
            <a:endParaRPr lang="sl-SI"/>
          </a:p>
        </p:txBody>
      </p:sp>
      <p:sp>
        <p:nvSpPr>
          <p:cNvPr id="5" name="Ograda noge 4"/>
          <p:cNvSpPr>
            <a:spLocks noGrp="1"/>
          </p:cNvSpPr>
          <p:nvPr>
            <p:ph type="ftr" sz="quarter" idx="11"/>
          </p:nvPr>
        </p:nvSpPr>
        <p:spPr/>
        <p:txBody>
          <a:bodyPr/>
          <a:lstStyle>
            <a:lvl1pPr>
              <a:defRPr/>
            </a:lvl1pPr>
          </a:lstStyle>
          <a:p>
            <a:pPr>
              <a:defRPr/>
            </a:pPr>
            <a:endParaRPr lang="sl-SI"/>
          </a:p>
        </p:txBody>
      </p:sp>
      <p:sp>
        <p:nvSpPr>
          <p:cNvPr id="6" name="Ograda številke diapozitiva 5"/>
          <p:cNvSpPr>
            <a:spLocks noGrp="1"/>
          </p:cNvSpPr>
          <p:nvPr>
            <p:ph type="sldNum" sz="quarter" idx="12"/>
          </p:nvPr>
        </p:nvSpPr>
        <p:spPr/>
        <p:txBody>
          <a:bodyPr/>
          <a:lstStyle>
            <a:lvl1pPr>
              <a:defRPr/>
            </a:lvl1pPr>
          </a:lstStyle>
          <a:p>
            <a:pPr>
              <a:defRPr/>
            </a:pPr>
            <a:fld id="{59CFB82B-5424-4661-94DF-7742A72A9342}" type="slidenum">
              <a:rPr lang="sl-SI"/>
              <a:pPr>
                <a:defRPr/>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fld id="{5CC1A036-25E1-44E6-B1BC-C6567AEB2E0C}" type="datetimeFigureOut">
              <a:rPr lang="sl-SI"/>
              <a:pPr>
                <a:defRPr/>
              </a:pPr>
              <a:t>26.1.2011</a:t>
            </a:fld>
            <a:endParaRPr lang="sl-SI"/>
          </a:p>
        </p:txBody>
      </p:sp>
      <p:sp>
        <p:nvSpPr>
          <p:cNvPr id="5" name="Ograda noge 4"/>
          <p:cNvSpPr>
            <a:spLocks noGrp="1"/>
          </p:cNvSpPr>
          <p:nvPr>
            <p:ph type="ftr" sz="quarter" idx="11"/>
          </p:nvPr>
        </p:nvSpPr>
        <p:spPr/>
        <p:txBody>
          <a:bodyPr/>
          <a:lstStyle>
            <a:lvl1pPr>
              <a:defRPr/>
            </a:lvl1pPr>
          </a:lstStyle>
          <a:p>
            <a:pPr>
              <a:defRPr/>
            </a:pPr>
            <a:endParaRPr lang="sl-SI"/>
          </a:p>
        </p:txBody>
      </p:sp>
      <p:sp>
        <p:nvSpPr>
          <p:cNvPr id="6" name="Ograda številke diapozitiva 5"/>
          <p:cNvSpPr>
            <a:spLocks noGrp="1"/>
          </p:cNvSpPr>
          <p:nvPr>
            <p:ph type="sldNum" sz="quarter" idx="12"/>
          </p:nvPr>
        </p:nvSpPr>
        <p:spPr/>
        <p:txBody>
          <a:bodyPr/>
          <a:lstStyle>
            <a:lvl1pPr>
              <a:defRPr/>
            </a:lvl1pPr>
          </a:lstStyle>
          <a:p>
            <a:pPr>
              <a:defRPr/>
            </a:pPr>
            <a:fld id="{FE25EC30-47E1-4ECA-B5A0-B49CBE782D18}" type="slidenum">
              <a:rPr lang="sl-SI"/>
              <a:pPr>
                <a:defRPr/>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idx="1"/>
          </p:nvPr>
        </p:nvSpPr>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fld id="{F724DED4-ACED-4E80-8A25-52BC052E2FFD}" type="datetimeFigureOut">
              <a:rPr lang="sl-SI"/>
              <a:pPr>
                <a:defRPr/>
              </a:pPr>
              <a:t>26.1.2011</a:t>
            </a:fld>
            <a:endParaRPr lang="sl-SI"/>
          </a:p>
        </p:txBody>
      </p:sp>
      <p:sp>
        <p:nvSpPr>
          <p:cNvPr id="5" name="Ograda noge 4"/>
          <p:cNvSpPr>
            <a:spLocks noGrp="1"/>
          </p:cNvSpPr>
          <p:nvPr>
            <p:ph type="ftr" sz="quarter" idx="11"/>
          </p:nvPr>
        </p:nvSpPr>
        <p:spPr/>
        <p:txBody>
          <a:bodyPr/>
          <a:lstStyle>
            <a:lvl1pPr>
              <a:defRPr/>
            </a:lvl1pPr>
          </a:lstStyle>
          <a:p>
            <a:pPr>
              <a:defRPr/>
            </a:pPr>
            <a:endParaRPr lang="sl-SI"/>
          </a:p>
        </p:txBody>
      </p:sp>
      <p:sp>
        <p:nvSpPr>
          <p:cNvPr id="6" name="Ograda številke diapozitiva 5"/>
          <p:cNvSpPr>
            <a:spLocks noGrp="1"/>
          </p:cNvSpPr>
          <p:nvPr>
            <p:ph type="sldNum" sz="quarter" idx="12"/>
          </p:nvPr>
        </p:nvSpPr>
        <p:spPr/>
        <p:txBody>
          <a:bodyPr/>
          <a:lstStyle>
            <a:lvl1pPr>
              <a:defRPr/>
            </a:lvl1pPr>
          </a:lstStyle>
          <a:p>
            <a:pPr>
              <a:defRPr/>
            </a:pPr>
            <a:fld id="{7DDF5C9F-3CEE-4F9A-BAC9-1E9DEA69E733}" type="slidenum">
              <a:rPr lang="sl-SI"/>
              <a:pPr>
                <a:defRPr/>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Kliknite, če želite urediti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Kliknite, če želite urediti sloge besedila matrice</a:t>
            </a:r>
          </a:p>
        </p:txBody>
      </p:sp>
      <p:sp>
        <p:nvSpPr>
          <p:cNvPr id="4" name="Ograda datuma 3"/>
          <p:cNvSpPr>
            <a:spLocks noGrp="1"/>
          </p:cNvSpPr>
          <p:nvPr>
            <p:ph type="dt" sz="half" idx="10"/>
          </p:nvPr>
        </p:nvSpPr>
        <p:spPr/>
        <p:txBody>
          <a:bodyPr/>
          <a:lstStyle>
            <a:lvl1pPr>
              <a:defRPr/>
            </a:lvl1pPr>
          </a:lstStyle>
          <a:p>
            <a:pPr>
              <a:defRPr/>
            </a:pPr>
            <a:fld id="{1EAA541E-BF6B-4228-B837-C046E5AD8AD0}" type="datetimeFigureOut">
              <a:rPr lang="sl-SI"/>
              <a:pPr>
                <a:defRPr/>
              </a:pPr>
              <a:t>26.1.2011</a:t>
            </a:fld>
            <a:endParaRPr lang="sl-SI"/>
          </a:p>
        </p:txBody>
      </p:sp>
      <p:sp>
        <p:nvSpPr>
          <p:cNvPr id="5" name="Ograda noge 4"/>
          <p:cNvSpPr>
            <a:spLocks noGrp="1"/>
          </p:cNvSpPr>
          <p:nvPr>
            <p:ph type="ftr" sz="quarter" idx="11"/>
          </p:nvPr>
        </p:nvSpPr>
        <p:spPr/>
        <p:txBody>
          <a:bodyPr/>
          <a:lstStyle>
            <a:lvl1pPr>
              <a:defRPr/>
            </a:lvl1pPr>
          </a:lstStyle>
          <a:p>
            <a:pPr>
              <a:defRPr/>
            </a:pPr>
            <a:endParaRPr lang="sl-SI"/>
          </a:p>
        </p:txBody>
      </p:sp>
      <p:sp>
        <p:nvSpPr>
          <p:cNvPr id="6" name="Ograda številke diapozitiva 5"/>
          <p:cNvSpPr>
            <a:spLocks noGrp="1"/>
          </p:cNvSpPr>
          <p:nvPr>
            <p:ph type="sldNum" sz="quarter" idx="12"/>
          </p:nvPr>
        </p:nvSpPr>
        <p:spPr/>
        <p:txBody>
          <a:bodyPr/>
          <a:lstStyle>
            <a:lvl1pPr>
              <a:defRPr/>
            </a:lvl1pPr>
          </a:lstStyle>
          <a:p>
            <a:pPr>
              <a:defRPr/>
            </a:pPr>
            <a:fld id="{E48E074C-0E8D-45F9-9762-D729CB438351}" type="slidenum">
              <a:rPr lang="sl-SI"/>
              <a:pPr>
                <a:defRPr/>
              </a:pPr>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3"/>
          <p:cNvSpPr>
            <a:spLocks noGrp="1"/>
          </p:cNvSpPr>
          <p:nvPr>
            <p:ph type="dt" sz="half" idx="10"/>
          </p:nvPr>
        </p:nvSpPr>
        <p:spPr/>
        <p:txBody>
          <a:bodyPr/>
          <a:lstStyle>
            <a:lvl1pPr>
              <a:defRPr/>
            </a:lvl1pPr>
          </a:lstStyle>
          <a:p>
            <a:pPr>
              <a:defRPr/>
            </a:pPr>
            <a:fld id="{734A3489-6C38-4E55-8EBA-B0855AB1D426}" type="datetimeFigureOut">
              <a:rPr lang="sl-SI"/>
              <a:pPr>
                <a:defRPr/>
              </a:pPr>
              <a:t>26.1.2011</a:t>
            </a:fld>
            <a:endParaRPr lang="sl-SI"/>
          </a:p>
        </p:txBody>
      </p:sp>
      <p:sp>
        <p:nvSpPr>
          <p:cNvPr id="6" name="Ograda noge 4"/>
          <p:cNvSpPr>
            <a:spLocks noGrp="1"/>
          </p:cNvSpPr>
          <p:nvPr>
            <p:ph type="ftr" sz="quarter" idx="11"/>
          </p:nvPr>
        </p:nvSpPr>
        <p:spPr/>
        <p:txBody>
          <a:bodyPr/>
          <a:lstStyle>
            <a:lvl1pPr>
              <a:defRPr/>
            </a:lvl1pPr>
          </a:lstStyle>
          <a:p>
            <a:pPr>
              <a:defRPr/>
            </a:pPr>
            <a:endParaRPr lang="sl-SI"/>
          </a:p>
        </p:txBody>
      </p:sp>
      <p:sp>
        <p:nvSpPr>
          <p:cNvPr id="7" name="Ograda številke diapozitiva 5"/>
          <p:cNvSpPr>
            <a:spLocks noGrp="1"/>
          </p:cNvSpPr>
          <p:nvPr>
            <p:ph type="sldNum" sz="quarter" idx="12"/>
          </p:nvPr>
        </p:nvSpPr>
        <p:spPr/>
        <p:txBody>
          <a:bodyPr/>
          <a:lstStyle>
            <a:lvl1pPr>
              <a:defRPr/>
            </a:lvl1pPr>
          </a:lstStyle>
          <a:p>
            <a:pPr>
              <a:defRPr/>
            </a:pPr>
            <a:fld id="{11482142-27FE-4754-889D-EC2D20845A27}" type="slidenum">
              <a:rPr lang="sl-SI"/>
              <a:pPr>
                <a:defRPr/>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Kliknite, če želite urediti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3"/>
          <p:cNvSpPr>
            <a:spLocks noGrp="1"/>
          </p:cNvSpPr>
          <p:nvPr>
            <p:ph type="dt" sz="half" idx="10"/>
          </p:nvPr>
        </p:nvSpPr>
        <p:spPr/>
        <p:txBody>
          <a:bodyPr/>
          <a:lstStyle>
            <a:lvl1pPr>
              <a:defRPr/>
            </a:lvl1pPr>
          </a:lstStyle>
          <a:p>
            <a:pPr>
              <a:defRPr/>
            </a:pPr>
            <a:fld id="{FE55A0BC-C8C3-4BD0-B8B2-17AED61A1241}" type="datetimeFigureOut">
              <a:rPr lang="sl-SI"/>
              <a:pPr>
                <a:defRPr/>
              </a:pPr>
              <a:t>26.1.2011</a:t>
            </a:fld>
            <a:endParaRPr lang="sl-SI"/>
          </a:p>
        </p:txBody>
      </p:sp>
      <p:sp>
        <p:nvSpPr>
          <p:cNvPr id="8" name="Ograda noge 4"/>
          <p:cNvSpPr>
            <a:spLocks noGrp="1"/>
          </p:cNvSpPr>
          <p:nvPr>
            <p:ph type="ftr" sz="quarter" idx="11"/>
          </p:nvPr>
        </p:nvSpPr>
        <p:spPr/>
        <p:txBody>
          <a:bodyPr/>
          <a:lstStyle>
            <a:lvl1pPr>
              <a:defRPr/>
            </a:lvl1pPr>
          </a:lstStyle>
          <a:p>
            <a:pPr>
              <a:defRPr/>
            </a:pPr>
            <a:endParaRPr lang="sl-SI"/>
          </a:p>
        </p:txBody>
      </p:sp>
      <p:sp>
        <p:nvSpPr>
          <p:cNvPr id="9" name="Ograda številke diapozitiva 5"/>
          <p:cNvSpPr>
            <a:spLocks noGrp="1"/>
          </p:cNvSpPr>
          <p:nvPr>
            <p:ph type="sldNum" sz="quarter" idx="12"/>
          </p:nvPr>
        </p:nvSpPr>
        <p:spPr/>
        <p:txBody>
          <a:bodyPr/>
          <a:lstStyle>
            <a:lvl1pPr>
              <a:defRPr/>
            </a:lvl1pPr>
          </a:lstStyle>
          <a:p>
            <a:pPr>
              <a:defRPr/>
            </a:pPr>
            <a:fld id="{077FDBB9-186A-41FF-A17E-BE57A9BC7DEA}" type="slidenum">
              <a:rPr lang="sl-SI"/>
              <a:pPr>
                <a:defRPr/>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datuma 3"/>
          <p:cNvSpPr>
            <a:spLocks noGrp="1"/>
          </p:cNvSpPr>
          <p:nvPr>
            <p:ph type="dt" sz="half" idx="10"/>
          </p:nvPr>
        </p:nvSpPr>
        <p:spPr/>
        <p:txBody>
          <a:bodyPr/>
          <a:lstStyle>
            <a:lvl1pPr>
              <a:defRPr/>
            </a:lvl1pPr>
          </a:lstStyle>
          <a:p>
            <a:pPr>
              <a:defRPr/>
            </a:pPr>
            <a:fld id="{45932FB6-747C-4C11-A236-9D60D4EEDFD7}" type="datetimeFigureOut">
              <a:rPr lang="sl-SI"/>
              <a:pPr>
                <a:defRPr/>
              </a:pPr>
              <a:t>26.1.2011</a:t>
            </a:fld>
            <a:endParaRPr lang="sl-SI"/>
          </a:p>
        </p:txBody>
      </p:sp>
      <p:sp>
        <p:nvSpPr>
          <p:cNvPr id="4" name="Ograda noge 4"/>
          <p:cNvSpPr>
            <a:spLocks noGrp="1"/>
          </p:cNvSpPr>
          <p:nvPr>
            <p:ph type="ftr" sz="quarter" idx="11"/>
          </p:nvPr>
        </p:nvSpPr>
        <p:spPr/>
        <p:txBody>
          <a:bodyPr/>
          <a:lstStyle>
            <a:lvl1pPr>
              <a:defRPr/>
            </a:lvl1pPr>
          </a:lstStyle>
          <a:p>
            <a:pPr>
              <a:defRPr/>
            </a:pPr>
            <a:endParaRPr lang="sl-SI"/>
          </a:p>
        </p:txBody>
      </p:sp>
      <p:sp>
        <p:nvSpPr>
          <p:cNvPr id="5" name="Ograda številke diapozitiva 5"/>
          <p:cNvSpPr>
            <a:spLocks noGrp="1"/>
          </p:cNvSpPr>
          <p:nvPr>
            <p:ph type="sldNum" sz="quarter" idx="12"/>
          </p:nvPr>
        </p:nvSpPr>
        <p:spPr/>
        <p:txBody>
          <a:bodyPr/>
          <a:lstStyle>
            <a:lvl1pPr>
              <a:defRPr/>
            </a:lvl1pPr>
          </a:lstStyle>
          <a:p>
            <a:pPr>
              <a:defRPr/>
            </a:pPr>
            <a:fld id="{B6B8D68A-230B-4DB6-8791-248DD90A74F6}" type="slidenum">
              <a:rPr lang="sl-SI"/>
              <a:pPr>
                <a:defRPr/>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3"/>
          <p:cNvSpPr>
            <a:spLocks noGrp="1"/>
          </p:cNvSpPr>
          <p:nvPr>
            <p:ph type="dt" sz="half" idx="10"/>
          </p:nvPr>
        </p:nvSpPr>
        <p:spPr/>
        <p:txBody>
          <a:bodyPr/>
          <a:lstStyle>
            <a:lvl1pPr>
              <a:defRPr/>
            </a:lvl1pPr>
          </a:lstStyle>
          <a:p>
            <a:pPr>
              <a:defRPr/>
            </a:pPr>
            <a:fld id="{93571FA8-29F9-4045-886A-82F9701D770E}" type="datetimeFigureOut">
              <a:rPr lang="sl-SI"/>
              <a:pPr>
                <a:defRPr/>
              </a:pPr>
              <a:t>26.1.2011</a:t>
            </a:fld>
            <a:endParaRPr lang="sl-SI"/>
          </a:p>
        </p:txBody>
      </p:sp>
      <p:sp>
        <p:nvSpPr>
          <p:cNvPr id="3" name="Ograda noge 4"/>
          <p:cNvSpPr>
            <a:spLocks noGrp="1"/>
          </p:cNvSpPr>
          <p:nvPr>
            <p:ph type="ftr" sz="quarter" idx="11"/>
          </p:nvPr>
        </p:nvSpPr>
        <p:spPr/>
        <p:txBody>
          <a:bodyPr/>
          <a:lstStyle>
            <a:lvl1pPr>
              <a:defRPr/>
            </a:lvl1pPr>
          </a:lstStyle>
          <a:p>
            <a:pPr>
              <a:defRPr/>
            </a:pPr>
            <a:endParaRPr lang="sl-SI"/>
          </a:p>
        </p:txBody>
      </p:sp>
      <p:sp>
        <p:nvSpPr>
          <p:cNvPr id="4" name="Ograda številke diapozitiva 5"/>
          <p:cNvSpPr>
            <a:spLocks noGrp="1"/>
          </p:cNvSpPr>
          <p:nvPr>
            <p:ph type="sldNum" sz="quarter" idx="12"/>
          </p:nvPr>
        </p:nvSpPr>
        <p:spPr/>
        <p:txBody>
          <a:bodyPr/>
          <a:lstStyle>
            <a:lvl1pPr>
              <a:defRPr/>
            </a:lvl1pPr>
          </a:lstStyle>
          <a:p>
            <a:pPr>
              <a:defRPr/>
            </a:pPr>
            <a:fld id="{0BCEF66A-BC03-4513-A537-6F79EF89876C}" type="slidenum">
              <a:rPr lang="sl-SI"/>
              <a:pPr>
                <a:defRPr/>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Kliknite, če želite urediti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3"/>
          <p:cNvSpPr>
            <a:spLocks noGrp="1"/>
          </p:cNvSpPr>
          <p:nvPr>
            <p:ph type="dt" sz="half" idx="10"/>
          </p:nvPr>
        </p:nvSpPr>
        <p:spPr/>
        <p:txBody>
          <a:bodyPr/>
          <a:lstStyle>
            <a:lvl1pPr>
              <a:defRPr/>
            </a:lvl1pPr>
          </a:lstStyle>
          <a:p>
            <a:pPr>
              <a:defRPr/>
            </a:pPr>
            <a:fld id="{E6B2ADCD-9682-4873-8D52-18F5E388D185}" type="datetimeFigureOut">
              <a:rPr lang="sl-SI"/>
              <a:pPr>
                <a:defRPr/>
              </a:pPr>
              <a:t>26.1.2011</a:t>
            </a:fld>
            <a:endParaRPr lang="sl-SI"/>
          </a:p>
        </p:txBody>
      </p:sp>
      <p:sp>
        <p:nvSpPr>
          <p:cNvPr id="6" name="Ograda noge 4"/>
          <p:cNvSpPr>
            <a:spLocks noGrp="1"/>
          </p:cNvSpPr>
          <p:nvPr>
            <p:ph type="ftr" sz="quarter" idx="11"/>
          </p:nvPr>
        </p:nvSpPr>
        <p:spPr/>
        <p:txBody>
          <a:bodyPr/>
          <a:lstStyle>
            <a:lvl1pPr>
              <a:defRPr/>
            </a:lvl1pPr>
          </a:lstStyle>
          <a:p>
            <a:pPr>
              <a:defRPr/>
            </a:pPr>
            <a:endParaRPr lang="sl-SI"/>
          </a:p>
        </p:txBody>
      </p:sp>
      <p:sp>
        <p:nvSpPr>
          <p:cNvPr id="7" name="Ograda številke diapozitiva 5"/>
          <p:cNvSpPr>
            <a:spLocks noGrp="1"/>
          </p:cNvSpPr>
          <p:nvPr>
            <p:ph type="sldNum" sz="quarter" idx="12"/>
          </p:nvPr>
        </p:nvSpPr>
        <p:spPr/>
        <p:txBody>
          <a:bodyPr/>
          <a:lstStyle>
            <a:lvl1pPr>
              <a:defRPr/>
            </a:lvl1pPr>
          </a:lstStyle>
          <a:p>
            <a:pPr>
              <a:defRPr/>
            </a:pPr>
            <a:fld id="{3C269DB2-81EC-41B8-BCD3-B70D23E8A258}" type="slidenum">
              <a:rPr lang="sl-SI"/>
              <a:pPr>
                <a:defRPr/>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Kliknite, če želite urediti slog naslova matrice</a:t>
            </a:r>
            <a:endParaRPr lang="sl-SI"/>
          </a:p>
        </p:txBody>
      </p:sp>
      <p:sp>
        <p:nvSpPr>
          <p:cNvPr id="3" name="Ograda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3"/>
          <p:cNvSpPr>
            <a:spLocks noGrp="1"/>
          </p:cNvSpPr>
          <p:nvPr>
            <p:ph type="dt" sz="half" idx="10"/>
          </p:nvPr>
        </p:nvSpPr>
        <p:spPr/>
        <p:txBody>
          <a:bodyPr/>
          <a:lstStyle>
            <a:lvl1pPr>
              <a:defRPr/>
            </a:lvl1pPr>
          </a:lstStyle>
          <a:p>
            <a:pPr>
              <a:defRPr/>
            </a:pPr>
            <a:fld id="{F2567F4A-B83D-4D73-9424-6B7037C5E8A6}" type="datetimeFigureOut">
              <a:rPr lang="sl-SI"/>
              <a:pPr>
                <a:defRPr/>
              </a:pPr>
              <a:t>26.1.2011</a:t>
            </a:fld>
            <a:endParaRPr lang="sl-SI"/>
          </a:p>
        </p:txBody>
      </p:sp>
      <p:sp>
        <p:nvSpPr>
          <p:cNvPr id="6" name="Ograda noge 4"/>
          <p:cNvSpPr>
            <a:spLocks noGrp="1"/>
          </p:cNvSpPr>
          <p:nvPr>
            <p:ph type="ftr" sz="quarter" idx="11"/>
          </p:nvPr>
        </p:nvSpPr>
        <p:spPr/>
        <p:txBody>
          <a:bodyPr/>
          <a:lstStyle>
            <a:lvl1pPr>
              <a:defRPr/>
            </a:lvl1pPr>
          </a:lstStyle>
          <a:p>
            <a:pPr>
              <a:defRPr/>
            </a:pPr>
            <a:endParaRPr lang="sl-SI"/>
          </a:p>
        </p:txBody>
      </p:sp>
      <p:sp>
        <p:nvSpPr>
          <p:cNvPr id="7" name="Ograda številke diapozitiva 5"/>
          <p:cNvSpPr>
            <a:spLocks noGrp="1"/>
          </p:cNvSpPr>
          <p:nvPr>
            <p:ph type="sldNum" sz="quarter" idx="12"/>
          </p:nvPr>
        </p:nvSpPr>
        <p:spPr/>
        <p:txBody>
          <a:bodyPr/>
          <a:lstStyle>
            <a:lvl1pPr>
              <a:defRPr/>
            </a:lvl1pPr>
          </a:lstStyle>
          <a:p>
            <a:pPr>
              <a:defRPr/>
            </a:pPr>
            <a:fld id="{1215C4F9-3CD0-4065-AD89-96372A815A02}" type="slidenum">
              <a:rPr lang="sl-SI"/>
              <a:pPr>
                <a:defRPr/>
              </a:pPr>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Ograda naslova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l-SI" smtClean="0"/>
              <a:t>Kliknite, če želite urediti slog naslova matrice</a:t>
            </a:r>
          </a:p>
        </p:txBody>
      </p:sp>
      <p:sp>
        <p:nvSpPr>
          <p:cNvPr id="1027" name="Ograda besedila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BD0B529-3298-482A-85FF-896454E3AD6B}" type="datetimeFigureOut">
              <a:rPr lang="sl-SI"/>
              <a:pPr>
                <a:defRPr/>
              </a:pPr>
              <a:t>26.1.2011</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17E61EB-2776-42DB-8CC5-04C34A700233}" type="slidenum">
              <a:rPr lang="sl-SI"/>
              <a:pPr>
                <a:defRPr/>
              </a:pPr>
              <a:t>‹#›</a:t>
            </a:fld>
            <a:endParaRPr lang="sl-SI"/>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slov 1"/>
          <p:cNvSpPr>
            <a:spLocks noGrp="1"/>
          </p:cNvSpPr>
          <p:nvPr>
            <p:ph type="ctrTitle"/>
          </p:nvPr>
        </p:nvSpPr>
        <p:spPr>
          <a:xfrm>
            <a:off x="714375" y="2500313"/>
            <a:ext cx="7772400" cy="1470025"/>
          </a:xfrm>
        </p:spPr>
        <p:txBody>
          <a:bodyPr/>
          <a:lstStyle/>
          <a:p>
            <a:pPr eaLnBrk="1" hangingPunct="1"/>
            <a:r>
              <a:rPr lang="sl-SI" smtClean="0"/>
              <a:t>Odnos dijakov do države in družbene skupnosti</a:t>
            </a:r>
          </a:p>
        </p:txBody>
      </p:sp>
      <p:sp>
        <p:nvSpPr>
          <p:cNvPr id="3" name="Podnaslov 2"/>
          <p:cNvSpPr>
            <a:spLocks noGrp="1"/>
          </p:cNvSpPr>
          <p:nvPr>
            <p:ph type="subTitle" idx="1"/>
          </p:nvPr>
        </p:nvSpPr>
        <p:spPr>
          <a:xfrm>
            <a:off x="1371600" y="4500563"/>
            <a:ext cx="6400800" cy="1138237"/>
          </a:xfrm>
        </p:spPr>
        <p:txBody>
          <a:bodyPr rtlCol="0">
            <a:normAutofit fontScale="92500" lnSpcReduction="10000"/>
          </a:bodyPr>
          <a:lstStyle/>
          <a:p>
            <a:pPr eaLnBrk="1" fontAlgn="auto" hangingPunct="1">
              <a:spcAft>
                <a:spcPts val="0"/>
              </a:spcAft>
              <a:buFont typeface="Arial" pitchFamily="34" charset="0"/>
              <a:buNone/>
              <a:defRPr/>
            </a:pPr>
            <a:r>
              <a:rPr lang="sl-SI" sz="2400" dirty="0" smtClean="0">
                <a:solidFill>
                  <a:schemeClr val="tx2">
                    <a:lumMod val="50000"/>
                  </a:schemeClr>
                </a:solidFill>
              </a:rPr>
              <a:t>Mag. Janez Damjan</a:t>
            </a:r>
          </a:p>
          <a:p>
            <a:pPr eaLnBrk="1" fontAlgn="auto" hangingPunct="1">
              <a:spcAft>
                <a:spcPts val="0"/>
              </a:spcAft>
              <a:buFont typeface="Arial" pitchFamily="34" charset="0"/>
              <a:buNone/>
              <a:defRPr/>
            </a:pPr>
            <a:r>
              <a:rPr lang="sl-SI" sz="2400" dirty="0" smtClean="0">
                <a:solidFill>
                  <a:schemeClr val="tx2">
                    <a:lumMod val="50000"/>
                  </a:schemeClr>
                </a:solidFill>
              </a:rPr>
              <a:t>Darja Vidovič</a:t>
            </a:r>
          </a:p>
          <a:p>
            <a:pPr eaLnBrk="1" fontAlgn="auto" hangingPunct="1">
              <a:spcAft>
                <a:spcPts val="0"/>
              </a:spcAft>
              <a:buFont typeface="Arial" pitchFamily="34" charset="0"/>
              <a:buNone/>
              <a:defRPr/>
            </a:pPr>
            <a:r>
              <a:rPr lang="sl-SI" sz="2400" dirty="0" smtClean="0">
                <a:solidFill>
                  <a:schemeClr val="tx2">
                    <a:lumMod val="50000"/>
                  </a:schemeClr>
                </a:solidFill>
              </a:rPr>
              <a:t>Dušan Vodeb</a:t>
            </a:r>
          </a:p>
        </p:txBody>
      </p:sp>
      <p:sp>
        <p:nvSpPr>
          <p:cNvPr id="15363" name="PoljeZBesedilom 3"/>
          <p:cNvSpPr txBox="1">
            <a:spLocks noChangeArrowheads="1"/>
          </p:cNvSpPr>
          <p:nvPr/>
        </p:nvSpPr>
        <p:spPr bwMode="auto">
          <a:xfrm>
            <a:off x="928688" y="928688"/>
            <a:ext cx="7500937" cy="1200150"/>
          </a:xfrm>
          <a:prstGeom prst="rect">
            <a:avLst/>
          </a:prstGeom>
          <a:noFill/>
          <a:ln w="9525">
            <a:noFill/>
            <a:miter lim="800000"/>
            <a:headEnd/>
            <a:tailEnd/>
          </a:ln>
        </p:spPr>
        <p:txBody>
          <a:bodyPr>
            <a:spAutoFit/>
          </a:bodyPr>
          <a:lstStyle/>
          <a:p>
            <a:pPr algn="ctr"/>
            <a:r>
              <a:rPr lang="sl-SI" sz="2400">
                <a:latin typeface="Calibri" pitchFamily="34" charset="0"/>
              </a:rPr>
              <a:t>3. pogovor o domoljubju pri predsedniku države</a:t>
            </a:r>
          </a:p>
          <a:p>
            <a:pPr algn="ctr"/>
            <a:r>
              <a:rPr lang="sl-SI" sz="2400" b="1">
                <a:latin typeface="Calibri" pitchFamily="34" charset="0"/>
              </a:rPr>
              <a:t>“Mladi in inštitucije demokracije”</a:t>
            </a:r>
          </a:p>
          <a:p>
            <a:pPr algn="ctr"/>
            <a:r>
              <a:rPr lang="sl-SI" sz="2400">
                <a:latin typeface="Calibri" pitchFamily="34" charset="0"/>
              </a:rPr>
              <a:t>Ljubljana, 27. januar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aslov 1"/>
          <p:cNvSpPr>
            <a:spLocks noGrp="1"/>
          </p:cNvSpPr>
          <p:nvPr>
            <p:ph type="title"/>
          </p:nvPr>
        </p:nvSpPr>
        <p:spPr/>
        <p:txBody>
          <a:bodyPr/>
          <a:lstStyle/>
          <a:p>
            <a:pPr eaLnBrk="1" hangingPunct="1"/>
            <a:r>
              <a:rPr lang="sl-SI" smtClean="0"/>
              <a:t>Primerjava pripadnosti segmentov</a:t>
            </a:r>
          </a:p>
        </p:txBody>
      </p:sp>
      <p:graphicFrame>
        <p:nvGraphicFramePr>
          <p:cNvPr id="4" name="Ograda vsebine 3"/>
          <p:cNvGraphicFramePr>
            <a:graphicFrameLocks noGrp="1"/>
          </p:cNvGraphicFramePr>
          <p:nvPr>
            <p:ph idx="1"/>
          </p:nvPr>
        </p:nvGraphicFramePr>
        <p:xfrm>
          <a:off x="785813" y="1428750"/>
          <a:ext cx="7327900" cy="5080000"/>
        </p:xfrm>
        <a:graphic>
          <a:graphicData uri="http://schemas.openxmlformats.org/drawingml/2006/table">
            <a:tbl>
              <a:tblPr firstRow="1" bandRow="1">
                <a:tableStyleId>{5C22544A-7EE6-4342-B048-85BDC9FD1C3A}</a:tableStyleId>
              </a:tblPr>
              <a:tblGrid>
                <a:gridCol w="1055688"/>
                <a:gridCol w="371765"/>
                <a:gridCol w="441329"/>
                <a:gridCol w="1016367"/>
                <a:gridCol w="548836"/>
                <a:gridCol w="417852"/>
                <a:gridCol w="998289"/>
                <a:gridCol w="542063"/>
                <a:gridCol w="387371"/>
                <a:gridCol w="1035544"/>
                <a:gridCol w="513099"/>
              </a:tblGrid>
              <a:tr h="610654">
                <a:tc>
                  <a:txBody>
                    <a:bodyPr/>
                    <a:lstStyle/>
                    <a:p>
                      <a:pPr algn="l" fontAlgn="b"/>
                      <a:r>
                        <a:rPr lang="sl-SI" sz="1600" b="0" i="0" u="none" strike="noStrike" dirty="0">
                          <a:solidFill>
                            <a:srgbClr val="000000"/>
                          </a:solidFill>
                          <a:latin typeface="Calibri"/>
                        </a:rPr>
                        <a:t> </a:t>
                      </a:r>
                      <a:r>
                        <a:rPr lang="sl-SI" sz="1600" b="1" i="0" u="none" strike="noStrike" dirty="0" err="1" smtClean="0">
                          <a:solidFill>
                            <a:schemeClr val="bg1"/>
                          </a:solidFill>
                          <a:latin typeface="+mj-lt"/>
                        </a:rPr>
                        <a:t>Nepripadni</a:t>
                      </a:r>
                      <a:endParaRPr lang="sl-SI" sz="1600" b="1" i="0" u="none" strike="noStrike" dirty="0" smtClean="0">
                        <a:solidFill>
                          <a:schemeClr val="bg1"/>
                        </a:solidFill>
                        <a:latin typeface="+mj-lt"/>
                      </a:endParaRPr>
                    </a:p>
                    <a:p>
                      <a:pPr algn="l" fontAlgn="b"/>
                      <a:endParaRPr lang="sl-SI" sz="1600" b="1" i="0" u="none" strike="noStrike" dirty="0">
                        <a:solidFill>
                          <a:schemeClr val="bg1"/>
                        </a:solidFill>
                        <a:latin typeface="Calibri"/>
                      </a:endParaRPr>
                    </a:p>
                  </a:txBody>
                  <a:tcPr marL="9525" marR="9525" marT="9525" marB="0" anchor="b"/>
                </a:tc>
                <a:tc>
                  <a:txBody>
                    <a:bodyPr/>
                    <a:lstStyle/>
                    <a:p>
                      <a:pPr algn="ctr" fontAlgn="t"/>
                      <a:r>
                        <a:rPr lang="sl-SI" sz="2000" b="1" i="0" u="none" strike="noStrike" dirty="0" smtClean="0">
                          <a:solidFill>
                            <a:schemeClr val="bg1"/>
                          </a:solidFill>
                          <a:latin typeface="+mj-lt"/>
                        </a:rPr>
                        <a:t>S1</a:t>
                      </a:r>
                      <a:endParaRPr lang="sl-SI" sz="2000" b="1" i="0" u="none" strike="noStrike" dirty="0">
                        <a:solidFill>
                          <a:schemeClr val="bg1"/>
                        </a:solidFill>
                        <a:latin typeface="+mj-lt"/>
                      </a:endParaRPr>
                    </a:p>
                  </a:txBody>
                  <a:tcPr marL="9525" marR="9525" marT="9525" marB="0" anchor="b"/>
                </a:tc>
                <a:tc>
                  <a:txBody>
                    <a:bodyPr/>
                    <a:lstStyle/>
                    <a:p>
                      <a:pPr algn="ctr" fontAlgn="t"/>
                      <a:endParaRPr lang="sl-SI" sz="9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ctr" fontAlgn="t"/>
                      <a:r>
                        <a:rPr lang="sl-SI" sz="1600" b="0" i="0" u="none" strike="noStrike" dirty="0" smtClean="0">
                          <a:solidFill>
                            <a:schemeClr val="bg1"/>
                          </a:solidFill>
                          <a:latin typeface="+mj-lt"/>
                        </a:rPr>
                        <a:t>Neodločni</a:t>
                      </a:r>
                    </a:p>
                    <a:p>
                      <a:pPr algn="ctr" fontAlgn="t"/>
                      <a:endParaRPr lang="sl-SI" sz="1600" b="0" i="0" u="none" strike="noStrike" dirty="0">
                        <a:solidFill>
                          <a:schemeClr val="bg1"/>
                        </a:solidFill>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sl-SI" sz="1100" b="0" i="0" u="none" strike="noStrike" dirty="0">
                          <a:solidFill>
                            <a:srgbClr val="000000"/>
                          </a:solidFill>
                          <a:latin typeface="Calibri"/>
                        </a:rPr>
                        <a:t> </a:t>
                      </a:r>
                      <a:r>
                        <a:rPr lang="sl-SI" sz="2000" b="1" i="0" u="none" strike="noStrike" kern="1200" dirty="0" smtClean="0">
                          <a:solidFill>
                            <a:schemeClr val="bg1"/>
                          </a:solidFill>
                          <a:latin typeface="+mn-lt"/>
                          <a:ea typeface="+mn-ea"/>
                          <a:cs typeface="+mn-cs"/>
                        </a:rPr>
                        <a:t>S2</a:t>
                      </a:r>
                    </a:p>
                  </a:txBody>
                  <a:tcPr marL="9525" marR="9525" marT="9525" marB="0" anchor="b"/>
                </a:tc>
                <a:tc>
                  <a:txBody>
                    <a:bodyPr/>
                    <a:lstStyle/>
                    <a:p>
                      <a:pPr algn="l" fontAlgn="b"/>
                      <a:endParaRPr lang="sl-SI" sz="1100" b="0" i="0" u="none" strike="noStrike">
                        <a:solidFill>
                          <a:srgbClr val="000000"/>
                        </a:solidFill>
                        <a:latin typeface="Calibri"/>
                      </a:endParaRPr>
                    </a:p>
                  </a:txBody>
                  <a:tcPr marL="9525" marR="9525" marT="9525" marB="0" anchor="b">
                    <a:noFill/>
                  </a:tcPr>
                </a:tc>
                <a:tc>
                  <a:txBody>
                    <a:bodyPr/>
                    <a:lstStyle/>
                    <a:p>
                      <a:pPr algn="ctr" fontAlgn="t"/>
                      <a:r>
                        <a:rPr lang="sl-SI" sz="1600" b="1" i="0" u="none" strike="noStrike" dirty="0" err="1" smtClean="0">
                          <a:solidFill>
                            <a:schemeClr val="bg1"/>
                          </a:solidFill>
                          <a:latin typeface="+mj-lt"/>
                        </a:rPr>
                        <a:t>Pripadni</a:t>
                      </a:r>
                      <a:endParaRPr lang="sl-SI" sz="1600" b="1" i="0" u="none" strike="noStrike" dirty="0" smtClean="0">
                        <a:solidFill>
                          <a:schemeClr val="bg1"/>
                        </a:solidFill>
                        <a:latin typeface="+mj-lt"/>
                      </a:endParaRPr>
                    </a:p>
                    <a:p>
                      <a:pPr algn="ctr" fontAlgn="t"/>
                      <a:endParaRPr lang="sl-SI" sz="2000" b="0" i="0" u="none" strike="noStrike" dirty="0">
                        <a:solidFill>
                          <a:schemeClr val="bg1"/>
                        </a:solidFill>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sl-SI" sz="2000" b="1" i="0" u="none" strike="noStrike" kern="1200" dirty="0" smtClean="0">
                          <a:solidFill>
                            <a:schemeClr val="bg1"/>
                          </a:solidFill>
                          <a:latin typeface="+mn-lt"/>
                          <a:ea typeface="+mn-ea"/>
                          <a:cs typeface="+mn-cs"/>
                        </a:rPr>
                        <a:t>S3</a:t>
                      </a:r>
                    </a:p>
                  </a:txBody>
                  <a:tcPr marL="9525" marR="9525" marT="9525" marB="0" anchor="b"/>
                </a:tc>
                <a:tc>
                  <a:txBody>
                    <a:bodyPr/>
                    <a:lstStyle/>
                    <a:p>
                      <a:pPr algn="l" fontAlgn="b"/>
                      <a:endParaRPr lang="sl-SI" sz="1100" b="0" i="0" u="none" strike="noStrike">
                        <a:solidFill>
                          <a:srgbClr val="000000"/>
                        </a:solidFill>
                        <a:latin typeface="Calibri"/>
                      </a:endParaRPr>
                    </a:p>
                  </a:txBody>
                  <a:tcPr marL="9525" marR="9525" marT="9525" marB="0" anchor="b">
                    <a:noFill/>
                  </a:tcPr>
                </a:tc>
                <a:tc>
                  <a:txBody>
                    <a:bodyPr/>
                    <a:lstStyle/>
                    <a:p>
                      <a:pPr algn="ctr" fontAlgn="t"/>
                      <a:r>
                        <a:rPr lang="sl-SI" sz="1600" b="1" i="0" u="none" strike="noStrike" dirty="0" smtClean="0">
                          <a:solidFill>
                            <a:schemeClr val="bg1"/>
                          </a:solidFill>
                          <a:latin typeface="+mj-lt"/>
                        </a:rPr>
                        <a:t>Močno </a:t>
                      </a:r>
                      <a:r>
                        <a:rPr lang="sl-SI" sz="1600" b="1" i="0" u="none" strike="noStrike" dirty="0" err="1" smtClean="0">
                          <a:solidFill>
                            <a:schemeClr val="bg1"/>
                          </a:solidFill>
                          <a:latin typeface="+mj-lt"/>
                        </a:rPr>
                        <a:t>pripadni</a:t>
                      </a:r>
                      <a:endParaRPr lang="sl-SI" sz="1600" b="1" i="0" u="none" strike="noStrike" dirty="0">
                        <a:solidFill>
                          <a:schemeClr val="bg1"/>
                        </a:solidFill>
                        <a:latin typeface="+mj-lt"/>
                      </a:endParaRP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sl-SI" sz="2000" b="1" i="0" u="none" strike="noStrike" kern="1200" dirty="0" smtClean="0">
                          <a:solidFill>
                            <a:schemeClr val="bg1"/>
                          </a:solidFill>
                          <a:latin typeface="+mn-lt"/>
                          <a:ea typeface="+mn-ea"/>
                          <a:cs typeface="+mn-cs"/>
                        </a:rPr>
                        <a:t>S4</a:t>
                      </a:r>
                    </a:p>
                  </a:txBody>
                  <a:tcPr marL="9525" marR="9525" marT="9525" marB="0" anchor="b"/>
                </a:tc>
              </a:tr>
              <a:tr h="305334">
                <a:tc>
                  <a:txBody>
                    <a:bodyPr/>
                    <a:lstStyle/>
                    <a:p>
                      <a:pPr algn="l" fontAlgn="b"/>
                      <a:r>
                        <a:rPr lang="sl-SI" sz="1400" b="0" i="0" u="none" strike="noStrike" dirty="0" smtClean="0">
                          <a:solidFill>
                            <a:srgbClr val="000000"/>
                          </a:solidFill>
                          <a:latin typeface="Arial"/>
                        </a:rPr>
                        <a:t>družina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4,69</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družina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4,82</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a:solidFill>
                            <a:srgbClr val="000000"/>
                          </a:solidFill>
                          <a:latin typeface="Arial"/>
                        </a:rPr>
                        <a:t>d</a:t>
                      </a:r>
                      <a:r>
                        <a:rPr lang="sl-SI" sz="1400" b="0" i="0" u="none" strike="noStrike" dirty="0" smtClean="0">
                          <a:solidFill>
                            <a:srgbClr val="000000"/>
                          </a:solidFill>
                          <a:latin typeface="Arial"/>
                        </a:rPr>
                        <a:t>ružina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4,90</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1" i="0" u="none" strike="noStrike" dirty="0">
                          <a:solidFill>
                            <a:srgbClr val="000000"/>
                          </a:solidFill>
                          <a:latin typeface="Arial"/>
                        </a:rPr>
                        <a:t>Slovenija</a:t>
                      </a:r>
                    </a:p>
                  </a:txBody>
                  <a:tcPr marL="9525" marR="9525" marT="9525" marB="0" anchor="b">
                    <a:solidFill>
                      <a:srgbClr val="66FF66"/>
                    </a:solidFill>
                  </a:tcPr>
                </a:tc>
                <a:tc>
                  <a:txBody>
                    <a:bodyPr/>
                    <a:lstStyle/>
                    <a:p>
                      <a:pPr algn="l" fontAlgn="t"/>
                      <a:r>
                        <a:rPr lang="sl-SI" sz="1400" b="1" i="0" u="none" strike="noStrike" dirty="0">
                          <a:solidFill>
                            <a:srgbClr val="000000"/>
                          </a:solidFill>
                          <a:latin typeface="Arial"/>
                        </a:rPr>
                        <a:t>5,00</a:t>
                      </a:r>
                    </a:p>
                  </a:txBody>
                  <a:tcPr marL="9525" marR="9525" marT="9525" marB="0" anchor="b">
                    <a:solidFill>
                      <a:srgbClr val="66FF66"/>
                    </a:solidFill>
                  </a:tcPr>
                </a:tc>
              </a:tr>
              <a:tr h="346994">
                <a:tc>
                  <a:txBody>
                    <a:bodyPr/>
                    <a:lstStyle/>
                    <a:p>
                      <a:pPr algn="l" fontAlgn="b"/>
                      <a:r>
                        <a:rPr lang="sl-SI" sz="1400" b="0" i="0" u="none" strike="noStrike" dirty="0" smtClean="0">
                          <a:solidFill>
                            <a:srgbClr val="000000"/>
                          </a:solidFill>
                          <a:latin typeface="Arial"/>
                        </a:rPr>
                        <a:t>prijatelji</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4,60</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a:solidFill>
                            <a:srgbClr val="000000"/>
                          </a:solidFill>
                          <a:latin typeface="Arial"/>
                        </a:rPr>
                        <a:t>prijatelji</a:t>
                      </a:r>
                    </a:p>
                  </a:txBody>
                  <a:tcPr marL="9525" marR="9525" marT="9525" marB="0" anchor="b">
                    <a:noFill/>
                  </a:tcPr>
                </a:tc>
                <a:tc>
                  <a:txBody>
                    <a:bodyPr/>
                    <a:lstStyle/>
                    <a:p>
                      <a:pPr algn="l" fontAlgn="t"/>
                      <a:r>
                        <a:rPr lang="sl-SI" sz="1400" b="0" i="0" u="none" strike="noStrike" dirty="0">
                          <a:solidFill>
                            <a:srgbClr val="000000"/>
                          </a:solidFill>
                          <a:latin typeface="Arial"/>
                        </a:rPr>
                        <a:t>4,66</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a:solidFill>
                            <a:srgbClr val="000000"/>
                          </a:solidFill>
                          <a:latin typeface="Arial"/>
                        </a:rPr>
                        <a:t>prijatelji</a:t>
                      </a:r>
                    </a:p>
                  </a:txBody>
                  <a:tcPr marL="9525" marR="9525" marT="9525" marB="0" anchor="b">
                    <a:noFill/>
                  </a:tcPr>
                </a:tc>
                <a:tc>
                  <a:txBody>
                    <a:bodyPr/>
                    <a:lstStyle/>
                    <a:p>
                      <a:pPr algn="l" fontAlgn="t"/>
                      <a:r>
                        <a:rPr lang="sl-SI" sz="1400" b="0" i="0" u="none" strike="noStrike">
                          <a:solidFill>
                            <a:srgbClr val="000000"/>
                          </a:solidFill>
                          <a:latin typeface="Arial"/>
                        </a:rPr>
                        <a:t>4,69</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a:solidFill>
                            <a:srgbClr val="000000"/>
                          </a:solidFill>
                          <a:latin typeface="Arial"/>
                        </a:rPr>
                        <a:t>d</a:t>
                      </a:r>
                      <a:r>
                        <a:rPr lang="sl-SI" sz="1400" b="0" i="0" u="none" strike="noStrike" dirty="0" smtClean="0">
                          <a:solidFill>
                            <a:srgbClr val="000000"/>
                          </a:solidFill>
                          <a:latin typeface="Arial"/>
                        </a:rPr>
                        <a:t>ružina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4,87</a:t>
                      </a:r>
                    </a:p>
                  </a:txBody>
                  <a:tcPr marL="9525" marR="9525" marT="9525" marB="0" anchor="b">
                    <a:noFill/>
                  </a:tcPr>
                </a:tc>
              </a:tr>
              <a:tr h="365766">
                <a:tc>
                  <a:txBody>
                    <a:bodyPr/>
                    <a:lstStyle/>
                    <a:p>
                      <a:pPr algn="l" fontAlgn="b"/>
                      <a:r>
                        <a:rPr lang="sl-SI" sz="1400" b="0" i="0" u="none" strike="noStrike" dirty="0" smtClean="0">
                          <a:solidFill>
                            <a:srgbClr val="000000"/>
                          </a:solidFill>
                          <a:latin typeface="Arial"/>
                        </a:rPr>
                        <a:t>punca/fant</a:t>
                      </a:r>
                      <a:endParaRPr lang="sl-SI" sz="1400" b="0" i="0" u="none" strike="noStrike" dirty="0">
                        <a:solidFill>
                          <a:srgbClr val="000000"/>
                        </a:solidFill>
                        <a:latin typeface="Arial"/>
                      </a:endParaRPr>
                    </a:p>
                  </a:txBody>
                  <a:tcPr marL="9525" marR="9525" marT="9525" marB="0" anchor="b">
                    <a:solidFill>
                      <a:srgbClr val="FF0000"/>
                    </a:solidFill>
                  </a:tcPr>
                </a:tc>
                <a:tc>
                  <a:txBody>
                    <a:bodyPr/>
                    <a:lstStyle/>
                    <a:p>
                      <a:pPr algn="l" fontAlgn="t"/>
                      <a:r>
                        <a:rPr lang="sl-SI" sz="1400" b="0" i="0" u="none" strike="noStrike" dirty="0">
                          <a:solidFill>
                            <a:srgbClr val="000000"/>
                          </a:solidFill>
                          <a:latin typeface="Arial"/>
                        </a:rPr>
                        <a:t>4,59</a:t>
                      </a:r>
                    </a:p>
                  </a:txBody>
                  <a:tcPr marL="9525" marR="9525" marT="9525" marB="0" anchor="b">
                    <a:solidFill>
                      <a:srgbClr val="FF0000"/>
                    </a:solid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punca/fant</a:t>
                      </a:r>
                      <a:endParaRPr lang="sl-SI" sz="1400" b="0" i="0" u="none" strike="noStrike" dirty="0">
                        <a:solidFill>
                          <a:srgbClr val="000000"/>
                        </a:solidFill>
                        <a:latin typeface="Arial"/>
                      </a:endParaRPr>
                    </a:p>
                  </a:txBody>
                  <a:tcPr marL="9525" marR="9525" marT="9525" marB="0" anchor="b">
                    <a:solidFill>
                      <a:srgbClr val="FF0000"/>
                    </a:solidFill>
                  </a:tcPr>
                </a:tc>
                <a:tc>
                  <a:txBody>
                    <a:bodyPr/>
                    <a:lstStyle/>
                    <a:p>
                      <a:pPr algn="l" fontAlgn="t"/>
                      <a:r>
                        <a:rPr lang="sl-SI" sz="1400" b="0" i="0" u="none" strike="noStrike" dirty="0">
                          <a:solidFill>
                            <a:srgbClr val="000000"/>
                          </a:solidFill>
                          <a:latin typeface="Arial"/>
                        </a:rPr>
                        <a:t>4,25</a:t>
                      </a:r>
                    </a:p>
                  </a:txBody>
                  <a:tcPr marL="9525" marR="9525" marT="9525" marB="0" anchor="b">
                    <a:solidFill>
                      <a:srgbClr val="FF0000"/>
                    </a:solid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šir. družina</a:t>
                      </a:r>
                      <a:endParaRPr lang="sl-SI" sz="1400" b="0" i="0" u="none" strike="noStrike" dirty="0">
                        <a:solidFill>
                          <a:srgbClr val="000000"/>
                        </a:solidFill>
                        <a:latin typeface="Arial"/>
                      </a:endParaRPr>
                    </a:p>
                  </a:txBody>
                  <a:tcPr marL="9525" marR="9525" marT="9525" marB="0" anchor="b">
                    <a:solidFill>
                      <a:srgbClr val="FFC000"/>
                    </a:solidFill>
                  </a:tcPr>
                </a:tc>
                <a:tc>
                  <a:txBody>
                    <a:bodyPr/>
                    <a:lstStyle/>
                    <a:p>
                      <a:pPr algn="l" fontAlgn="t"/>
                      <a:r>
                        <a:rPr lang="sl-SI" sz="1400" b="0" i="0" u="none" strike="noStrike" dirty="0">
                          <a:solidFill>
                            <a:srgbClr val="000000"/>
                          </a:solidFill>
                          <a:latin typeface="Arial"/>
                        </a:rPr>
                        <a:t>4,11</a:t>
                      </a:r>
                    </a:p>
                  </a:txBody>
                  <a:tcPr marL="9525" marR="9525" marT="9525" marB="0" anchor="b">
                    <a:solidFill>
                      <a:srgbClr val="FFC000"/>
                    </a:solid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punca/fant</a:t>
                      </a:r>
                      <a:endParaRPr lang="sl-SI" sz="1400" b="0" i="0" u="none" strike="noStrike" dirty="0">
                        <a:solidFill>
                          <a:srgbClr val="000000"/>
                        </a:solidFill>
                        <a:latin typeface="Arial"/>
                      </a:endParaRPr>
                    </a:p>
                  </a:txBody>
                  <a:tcPr marL="9525" marR="9525" marT="9525" marB="0" anchor="b">
                    <a:solidFill>
                      <a:srgbClr val="FF0000"/>
                    </a:solidFill>
                  </a:tcPr>
                </a:tc>
                <a:tc>
                  <a:txBody>
                    <a:bodyPr/>
                    <a:lstStyle/>
                    <a:p>
                      <a:pPr algn="l" fontAlgn="t"/>
                      <a:r>
                        <a:rPr lang="sl-SI" sz="1400" b="0" i="0" u="none" strike="noStrike" dirty="0">
                          <a:solidFill>
                            <a:srgbClr val="000000"/>
                          </a:solidFill>
                          <a:latin typeface="Arial"/>
                        </a:rPr>
                        <a:t>4,85</a:t>
                      </a:r>
                    </a:p>
                  </a:txBody>
                  <a:tcPr marL="9525" marR="9525" marT="9525" marB="0" anchor="b">
                    <a:solidFill>
                      <a:srgbClr val="FF0000"/>
                    </a:solidFill>
                  </a:tcPr>
                </a:tc>
              </a:tr>
              <a:tr h="365766">
                <a:tc>
                  <a:txBody>
                    <a:bodyPr/>
                    <a:lstStyle/>
                    <a:p>
                      <a:pPr algn="l" fontAlgn="b"/>
                      <a:r>
                        <a:rPr lang="sl-SI" sz="1400" b="0" i="0" u="none" strike="noStrike" dirty="0" smtClean="0">
                          <a:solidFill>
                            <a:srgbClr val="000000"/>
                          </a:solidFill>
                          <a:latin typeface="Arial"/>
                        </a:rPr>
                        <a:t>glasb.skup.</a:t>
                      </a:r>
                      <a:endParaRPr lang="sl-SI" sz="1400" b="0" i="0" u="none" strike="noStrike" dirty="0">
                        <a:solidFill>
                          <a:srgbClr val="000000"/>
                        </a:solidFill>
                        <a:latin typeface="Arial"/>
                      </a:endParaRPr>
                    </a:p>
                  </a:txBody>
                  <a:tcPr marL="9525" marR="9525" marT="9525" marB="0" anchor="b">
                    <a:solidFill>
                      <a:schemeClr val="accent2">
                        <a:lumMod val="40000"/>
                        <a:lumOff val="60000"/>
                      </a:schemeClr>
                    </a:solidFill>
                  </a:tcPr>
                </a:tc>
                <a:tc>
                  <a:txBody>
                    <a:bodyPr/>
                    <a:lstStyle/>
                    <a:p>
                      <a:pPr algn="l" fontAlgn="t"/>
                      <a:r>
                        <a:rPr lang="sl-SI" sz="1400" b="0" i="0" u="none" strike="noStrike" dirty="0">
                          <a:solidFill>
                            <a:srgbClr val="000000"/>
                          </a:solidFill>
                          <a:latin typeface="Arial"/>
                        </a:rPr>
                        <a:t>3,71</a:t>
                      </a:r>
                    </a:p>
                  </a:txBody>
                  <a:tcPr marL="9525" marR="9525" marT="9525" marB="0" anchor="b">
                    <a:solidFill>
                      <a:schemeClr val="accent2">
                        <a:lumMod val="40000"/>
                        <a:lumOff val="60000"/>
                      </a:schemeClr>
                    </a:solid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šport. klub</a:t>
                      </a:r>
                      <a:endParaRPr lang="sl-SI" sz="1400" b="0" i="0" u="none" strike="noStrike" dirty="0">
                        <a:solidFill>
                          <a:srgbClr val="000000"/>
                        </a:solidFill>
                        <a:latin typeface="Arial"/>
                      </a:endParaRPr>
                    </a:p>
                  </a:txBody>
                  <a:tcPr marL="9525" marR="9525" marT="9525" marB="0" anchor="b">
                    <a:solidFill>
                      <a:schemeClr val="accent5">
                        <a:lumMod val="20000"/>
                        <a:lumOff val="80000"/>
                      </a:schemeClr>
                    </a:solidFill>
                  </a:tcPr>
                </a:tc>
                <a:tc>
                  <a:txBody>
                    <a:bodyPr/>
                    <a:lstStyle/>
                    <a:p>
                      <a:pPr algn="l" fontAlgn="t"/>
                      <a:r>
                        <a:rPr lang="sl-SI" sz="1400" b="0" i="0" u="none" strike="noStrike" dirty="0">
                          <a:solidFill>
                            <a:srgbClr val="000000"/>
                          </a:solidFill>
                          <a:latin typeface="Arial"/>
                        </a:rPr>
                        <a:t>3,96</a:t>
                      </a:r>
                    </a:p>
                  </a:txBody>
                  <a:tcPr marL="9525" marR="9525" marT="9525" marB="0" anchor="b">
                    <a:solidFill>
                      <a:schemeClr val="accent5">
                        <a:lumMod val="20000"/>
                        <a:lumOff val="80000"/>
                      </a:schemeClr>
                    </a:solid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mesto </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4,06</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a:solidFill>
                            <a:srgbClr val="000000"/>
                          </a:solidFill>
                          <a:latin typeface="Arial"/>
                        </a:rPr>
                        <a:t>prijatelji</a:t>
                      </a:r>
                    </a:p>
                  </a:txBody>
                  <a:tcPr marL="9525" marR="9525" marT="9525" marB="0" anchor="b">
                    <a:noFill/>
                  </a:tcPr>
                </a:tc>
                <a:tc>
                  <a:txBody>
                    <a:bodyPr/>
                    <a:lstStyle/>
                    <a:p>
                      <a:pPr algn="l" fontAlgn="t"/>
                      <a:r>
                        <a:rPr lang="sl-SI" sz="1400" b="0" i="0" u="none" strike="noStrike">
                          <a:solidFill>
                            <a:srgbClr val="000000"/>
                          </a:solidFill>
                          <a:latin typeface="Arial"/>
                        </a:rPr>
                        <a:t>4,76</a:t>
                      </a:r>
                    </a:p>
                  </a:txBody>
                  <a:tcPr marL="9525" marR="9525" marT="9525" marB="0" anchor="b">
                    <a:noFill/>
                  </a:tcPr>
                </a:tc>
              </a:tr>
              <a:tr h="365766">
                <a:tc>
                  <a:txBody>
                    <a:bodyPr/>
                    <a:lstStyle/>
                    <a:p>
                      <a:pPr algn="l" fontAlgn="b"/>
                      <a:r>
                        <a:rPr lang="sl-SI" sz="1400" b="0" i="0" u="none" strike="noStrike" dirty="0" smtClean="0">
                          <a:solidFill>
                            <a:srgbClr val="000000"/>
                          </a:solidFill>
                          <a:latin typeface="Arial"/>
                        </a:rPr>
                        <a:t>šir. družina</a:t>
                      </a:r>
                      <a:endParaRPr lang="sl-SI" sz="1400" b="0" i="0" u="none" strike="noStrike" dirty="0">
                        <a:solidFill>
                          <a:srgbClr val="000000"/>
                        </a:solidFill>
                        <a:latin typeface="Arial"/>
                      </a:endParaRPr>
                    </a:p>
                  </a:txBody>
                  <a:tcPr marL="9525" marR="9525" marT="9525" marB="0" anchor="b">
                    <a:solidFill>
                      <a:srgbClr val="FFC000"/>
                    </a:solidFill>
                  </a:tcPr>
                </a:tc>
                <a:tc>
                  <a:txBody>
                    <a:bodyPr/>
                    <a:lstStyle/>
                    <a:p>
                      <a:pPr algn="l" fontAlgn="t"/>
                      <a:r>
                        <a:rPr lang="sl-SI" sz="1400" b="0" i="0" u="none" strike="noStrike" dirty="0">
                          <a:solidFill>
                            <a:srgbClr val="000000"/>
                          </a:solidFill>
                          <a:latin typeface="Arial"/>
                        </a:rPr>
                        <a:t>3,62</a:t>
                      </a:r>
                    </a:p>
                  </a:txBody>
                  <a:tcPr marL="9525" marR="9525" marT="9525" marB="0" anchor="b">
                    <a:solidFill>
                      <a:srgbClr val="FFC000"/>
                    </a:solid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šir. družina</a:t>
                      </a:r>
                      <a:endParaRPr lang="sl-SI" sz="1400" b="0" i="0" u="none" strike="noStrike" dirty="0">
                        <a:solidFill>
                          <a:srgbClr val="000000"/>
                        </a:solidFill>
                        <a:latin typeface="Arial"/>
                      </a:endParaRPr>
                    </a:p>
                  </a:txBody>
                  <a:tcPr marL="9525" marR="9525" marT="9525" marB="0" anchor="b">
                    <a:solidFill>
                      <a:srgbClr val="FFC000"/>
                    </a:solidFill>
                  </a:tcPr>
                </a:tc>
                <a:tc>
                  <a:txBody>
                    <a:bodyPr/>
                    <a:lstStyle/>
                    <a:p>
                      <a:pPr algn="l" fontAlgn="t"/>
                      <a:r>
                        <a:rPr lang="sl-SI" sz="1400" b="0" i="0" u="none" strike="noStrike" dirty="0">
                          <a:solidFill>
                            <a:srgbClr val="000000"/>
                          </a:solidFill>
                          <a:latin typeface="Arial"/>
                        </a:rPr>
                        <a:t>3,77</a:t>
                      </a:r>
                    </a:p>
                  </a:txBody>
                  <a:tcPr marL="9525" marR="9525" marT="9525" marB="0" anchor="b">
                    <a:solidFill>
                      <a:srgbClr val="FFC000"/>
                    </a:solid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1" i="0" u="none" strike="noStrike" dirty="0">
                          <a:solidFill>
                            <a:srgbClr val="000000"/>
                          </a:solidFill>
                          <a:latin typeface="Arial"/>
                        </a:rPr>
                        <a:t>Slovenija</a:t>
                      </a:r>
                    </a:p>
                  </a:txBody>
                  <a:tcPr marL="9525" marR="9525" marT="9525" marB="0" anchor="b">
                    <a:solidFill>
                      <a:srgbClr val="66FF66"/>
                    </a:solidFill>
                  </a:tcPr>
                </a:tc>
                <a:tc>
                  <a:txBody>
                    <a:bodyPr/>
                    <a:lstStyle/>
                    <a:p>
                      <a:pPr algn="l" fontAlgn="t"/>
                      <a:r>
                        <a:rPr lang="sl-SI" sz="1400" b="1" i="0" u="none" strike="noStrike" dirty="0">
                          <a:solidFill>
                            <a:srgbClr val="000000"/>
                          </a:solidFill>
                          <a:latin typeface="Arial"/>
                        </a:rPr>
                        <a:t>4,00</a:t>
                      </a:r>
                    </a:p>
                  </a:txBody>
                  <a:tcPr marL="9525" marR="9525" marT="9525" marB="0" anchor="b">
                    <a:solidFill>
                      <a:srgbClr val="66FF66"/>
                    </a:solidFill>
                  </a:tcPr>
                </a:tc>
                <a:tc>
                  <a:txBody>
                    <a:bodyPr/>
                    <a:lstStyle/>
                    <a:p>
                      <a:pPr algn="l" fontAlgn="t"/>
                      <a:endParaRPr lang="sl-SI" sz="1400" b="1"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glasb. skup</a:t>
                      </a:r>
                      <a:endParaRPr lang="sl-SI" sz="1400" b="0" i="0" u="none" strike="noStrike" dirty="0">
                        <a:solidFill>
                          <a:srgbClr val="000000"/>
                        </a:solidFill>
                        <a:latin typeface="Arial"/>
                      </a:endParaRPr>
                    </a:p>
                  </a:txBody>
                  <a:tcPr marL="9525" marR="9525" marT="9525" marB="0" anchor="b">
                    <a:solidFill>
                      <a:schemeClr val="accent2">
                        <a:lumMod val="40000"/>
                        <a:lumOff val="60000"/>
                      </a:schemeClr>
                    </a:solidFill>
                  </a:tcPr>
                </a:tc>
                <a:tc>
                  <a:txBody>
                    <a:bodyPr/>
                    <a:lstStyle/>
                    <a:p>
                      <a:pPr algn="l" fontAlgn="t"/>
                      <a:r>
                        <a:rPr lang="sl-SI" sz="1400" b="0" i="0" u="none" strike="noStrike" dirty="0">
                          <a:solidFill>
                            <a:srgbClr val="000000"/>
                          </a:solidFill>
                          <a:latin typeface="Arial"/>
                        </a:rPr>
                        <a:t>4,48</a:t>
                      </a:r>
                    </a:p>
                  </a:txBody>
                  <a:tcPr marL="9525" marR="9525" marT="9525" marB="0" anchor="b">
                    <a:solidFill>
                      <a:schemeClr val="accent2">
                        <a:lumMod val="40000"/>
                        <a:lumOff val="60000"/>
                      </a:schemeClr>
                    </a:solidFill>
                  </a:tcPr>
                </a:tc>
              </a:tr>
              <a:tr h="274454">
                <a:tc>
                  <a:txBody>
                    <a:bodyPr/>
                    <a:lstStyle/>
                    <a:p>
                      <a:pPr algn="l" fontAlgn="b"/>
                      <a:r>
                        <a:rPr lang="sl-SI" sz="1400" b="0" i="0" u="none" strike="noStrike" dirty="0" smtClean="0">
                          <a:solidFill>
                            <a:srgbClr val="000000"/>
                          </a:solidFill>
                          <a:latin typeface="Arial"/>
                        </a:rPr>
                        <a:t>mesto </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3,58</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mesto</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3,76</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punca/fant</a:t>
                      </a:r>
                      <a:endParaRPr lang="sl-SI" sz="1400" b="0" i="0" u="none" strike="noStrike" dirty="0">
                        <a:solidFill>
                          <a:srgbClr val="000000"/>
                        </a:solidFill>
                        <a:latin typeface="Arial"/>
                      </a:endParaRPr>
                    </a:p>
                  </a:txBody>
                  <a:tcPr marL="9525" marR="9525" marT="9525" marB="0" anchor="b">
                    <a:solidFill>
                      <a:srgbClr val="FF0000"/>
                    </a:solidFill>
                  </a:tcPr>
                </a:tc>
                <a:tc>
                  <a:txBody>
                    <a:bodyPr/>
                    <a:lstStyle/>
                    <a:p>
                      <a:pPr algn="l" fontAlgn="t"/>
                      <a:r>
                        <a:rPr lang="sl-SI" sz="1400" b="0" i="0" u="none" strike="noStrike" dirty="0">
                          <a:solidFill>
                            <a:srgbClr val="000000"/>
                          </a:solidFill>
                          <a:latin typeface="Arial"/>
                        </a:rPr>
                        <a:t>3,88</a:t>
                      </a:r>
                    </a:p>
                  </a:txBody>
                  <a:tcPr marL="9525" marR="9525" marT="9525" marB="0" anchor="b">
                    <a:solidFill>
                      <a:srgbClr val="FF0000"/>
                    </a:solid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a:solidFill>
                            <a:srgbClr val="000000"/>
                          </a:solidFill>
                          <a:latin typeface="Arial"/>
                        </a:rPr>
                        <a:t>regija</a:t>
                      </a:r>
                    </a:p>
                  </a:txBody>
                  <a:tcPr marL="9525" marR="9525" marT="9525" marB="0" anchor="b">
                    <a:noFill/>
                  </a:tcPr>
                </a:tc>
                <a:tc>
                  <a:txBody>
                    <a:bodyPr/>
                    <a:lstStyle/>
                    <a:p>
                      <a:pPr algn="l" fontAlgn="t"/>
                      <a:r>
                        <a:rPr lang="sl-SI" sz="1400" b="0" i="0" u="none" strike="noStrike">
                          <a:solidFill>
                            <a:srgbClr val="000000"/>
                          </a:solidFill>
                          <a:latin typeface="Arial"/>
                        </a:rPr>
                        <a:t>4,40</a:t>
                      </a:r>
                    </a:p>
                  </a:txBody>
                  <a:tcPr marL="9525" marR="9525" marT="9525" marB="0" anchor="b">
                    <a:noFill/>
                  </a:tcPr>
                </a:tc>
              </a:tr>
              <a:tr h="285752">
                <a:tc>
                  <a:txBody>
                    <a:bodyPr/>
                    <a:lstStyle/>
                    <a:p>
                      <a:pPr algn="l" fontAlgn="b"/>
                      <a:r>
                        <a:rPr lang="sl-SI" sz="1400" b="0" i="0" u="none" strike="noStrike" dirty="0" smtClean="0">
                          <a:solidFill>
                            <a:srgbClr val="000000"/>
                          </a:solidFill>
                          <a:latin typeface="Arial"/>
                        </a:rPr>
                        <a:t>država 2</a:t>
                      </a:r>
                      <a:endParaRPr lang="sl-SI" sz="1400" b="0" i="0" u="none" strike="noStrike" dirty="0">
                        <a:solidFill>
                          <a:srgbClr val="000000"/>
                        </a:solidFill>
                        <a:latin typeface="Arial"/>
                      </a:endParaRPr>
                    </a:p>
                  </a:txBody>
                  <a:tcPr marL="9525" marR="9525" marT="9525" marB="0" anchor="b">
                    <a:solidFill>
                      <a:srgbClr val="FFFF00"/>
                    </a:solidFill>
                  </a:tcPr>
                </a:tc>
                <a:tc>
                  <a:txBody>
                    <a:bodyPr/>
                    <a:lstStyle/>
                    <a:p>
                      <a:pPr algn="l" fontAlgn="t"/>
                      <a:r>
                        <a:rPr lang="sl-SI" sz="1400" b="0" i="0" u="none" strike="noStrike" dirty="0">
                          <a:solidFill>
                            <a:srgbClr val="000000"/>
                          </a:solidFill>
                          <a:latin typeface="Arial"/>
                        </a:rPr>
                        <a:t>3,53</a:t>
                      </a:r>
                    </a:p>
                  </a:txBody>
                  <a:tcPr marL="9525" marR="9525" marT="9525" marB="0" anchor="b">
                    <a:solidFill>
                      <a:srgbClr val="FFFF00"/>
                    </a:solid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regija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3,63</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glasb. skup</a:t>
                      </a:r>
                      <a:endParaRPr lang="sl-SI" sz="1400" b="0" i="0" u="none" strike="noStrike" dirty="0">
                        <a:solidFill>
                          <a:srgbClr val="000000"/>
                        </a:solidFill>
                        <a:latin typeface="Arial"/>
                      </a:endParaRPr>
                    </a:p>
                  </a:txBody>
                  <a:tcPr marL="9525" marR="9525" marT="9525" marB="0" anchor="b">
                    <a:solidFill>
                      <a:schemeClr val="accent2">
                        <a:lumMod val="40000"/>
                        <a:lumOff val="60000"/>
                      </a:schemeClr>
                    </a:solidFill>
                  </a:tcPr>
                </a:tc>
                <a:tc>
                  <a:txBody>
                    <a:bodyPr/>
                    <a:lstStyle/>
                    <a:p>
                      <a:pPr algn="l" fontAlgn="t"/>
                      <a:r>
                        <a:rPr lang="sl-SI" sz="1400" b="0" i="0" u="none" strike="noStrike" dirty="0">
                          <a:solidFill>
                            <a:srgbClr val="000000"/>
                          </a:solidFill>
                          <a:latin typeface="Arial"/>
                        </a:rPr>
                        <a:t>3,86</a:t>
                      </a:r>
                    </a:p>
                  </a:txBody>
                  <a:tcPr marL="9525" marR="9525" marT="9525" marB="0" anchor="b">
                    <a:solidFill>
                      <a:schemeClr val="accent2">
                        <a:lumMod val="40000"/>
                        <a:lumOff val="60000"/>
                      </a:schemeClr>
                    </a:solid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šport. klub</a:t>
                      </a:r>
                      <a:endParaRPr lang="sl-SI" sz="1400" b="0" i="0" u="none" strike="noStrike" dirty="0">
                        <a:solidFill>
                          <a:srgbClr val="000000"/>
                        </a:solidFill>
                        <a:latin typeface="Arial"/>
                      </a:endParaRPr>
                    </a:p>
                  </a:txBody>
                  <a:tcPr marL="9525" marR="9525" marT="9525" marB="0" anchor="b">
                    <a:solidFill>
                      <a:schemeClr val="accent5">
                        <a:lumMod val="20000"/>
                        <a:lumOff val="80000"/>
                      </a:schemeClr>
                    </a:solidFill>
                  </a:tcPr>
                </a:tc>
                <a:tc>
                  <a:txBody>
                    <a:bodyPr/>
                    <a:lstStyle/>
                    <a:p>
                      <a:pPr algn="l" fontAlgn="t"/>
                      <a:r>
                        <a:rPr lang="sl-SI" sz="1400" b="0" i="0" u="none" strike="noStrike" dirty="0">
                          <a:solidFill>
                            <a:srgbClr val="000000"/>
                          </a:solidFill>
                          <a:latin typeface="Arial"/>
                        </a:rPr>
                        <a:t>4,40</a:t>
                      </a:r>
                    </a:p>
                  </a:txBody>
                  <a:tcPr marL="9525" marR="9525" marT="9525" marB="0" anchor="b">
                    <a:solidFill>
                      <a:schemeClr val="accent5">
                        <a:lumMod val="20000"/>
                        <a:lumOff val="80000"/>
                      </a:schemeClr>
                    </a:solidFill>
                  </a:tcPr>
                </a:tc>
              </a:tr>
              <a:tr h="365766">
                <a:tc>
                  <a:txBody>
                    <a:bodyPr/>
                    <a:lstStyle/>
                    <a:p>
                      <a:pPr algn="l" fontAlgn="b"/>
                      <a:r>
                        <a:rPr lang="sl-SI" sz="1400" b="0" i="0" u="none" strike="noStrike" dirty="0" smtClean="0">
                          <a:solidFill>
                            <a:srgbClr val="000000"/>
                          </a:solidFill>
                          <a:latin typeface="Arial"/>
                        </a:rPr>
                        <a:t>šport. klub</a:t>
                      </a:r>
                      <a:endParaRPr lang="sl-SI" sz="1400" b="0" i="0" u="none" strike="noStrike" dirty="0">
                        <a:solidFill>
                          <a:srgbClr val="000000"/>
                        </a:solidFill>
                        <a:latin typeface="Arial"/>
                      </a:endParaRPr>
                    </a:p>
                  </a:txBody>
                  <a:tcPr marL="9525" marR="9525" marT="9525" marB="0" anchor="b">
                    <a:solidFill>
                      <a:schemeClr val="accent5">
                        <a:lumMod val="20000"/>
                        <a:lumOff val="80000"/>
                      </a:schemeClr>
                    </a:solidFill>
                  </a:tcPr>
                </a:tc>
                <a:tc>
                  <a:txBody>
                    <a:bodyPr/>
                    <a:lstStyle/>
                    <a:p>
                      <a:pPr algn="l" fontAlgn="t"/>
                      <a:r>
                        <a:rPr lang="sl-SI" sz="1400" b="0" i="0" u="none" strike="noStrike" dirty="0">
                          <a:solidFill>
                            <a:srgbClr val="000000"/>
                          </a:solidFill>
                          <a:latin typeface="Arial"/>
                        </a:rPr>
                        <a:t>3,38</a:t>
                      </a:r>
                    </a:p>
                  </a:txBody>
                  <a:tcPr marL="9525" marR="9525" marT="9525" marB="0" anchor="b">
                    <a:solidFill>
                      <a:schemeClr val="accent5">
                        <a:lumMod val="20000"/>
                        <a:lumOff val="80000"/>
                      </a:schemeClr>
                    </a:solid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glasb. skup</a:t>
                      </a:r>
                      <a:endParaRPr lang="sl-SI" sz="1400" b="0" i="0" u="none" strike="noStrike" dirty="0">
                        <a:solidFill>
                          <a:srgbClr val="000000"/>
                        </a:solidFill>
                        <a:latin typeface="Arial"/>
                      </a:endParaRPr>
                    </a:p>
                  </a:txBody>
                  <a:tcPr marL="9525" marR="9525" marT="9525" marB="0" anchor="b">
                    <a:solidFill>
                      <a:schemeClr val="accent2">
                        <a:lumMod val="40000"/>
                        <a:lumOff val="60000"/>
                      </a:schemeClr>
                    </a:solidFill>
                  </a:tcPr>
                </a:tc>
                <a:tc>
                  <a:txBody>
                    <a:bodyPr/>
                    <a:lstStyle/>
                    <a:p>
                      <a:pPr algn="l" fontAlgn="t"/>
                      <a:r>
                        <a:rPr lang="sl-SI" sz="1400" b="0" i="0" u="none" strike="noStrike" dirty="0">
                          <a:solidFill>
                            <a:srgbClr val="000000"/>
                          </a:solidFill>
                          <a:latin typeface="Arial"/>
                        </a:rPr>
                        <a:t>3,62</a:t>
                      </a:r>
                    </a:p>
                  </a:txBody>
                  <a:tcPr marL="9525" marR="9525" marT="9525" marB="0" anchor="b">
                    <a:solidFill>
                      <a:schemeClr val="accent2">
                        <a:lumMod val="40000"/>
                        <a:lumOff val="60000"/>
                      </a:schemeClr>
                    </a:solid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regija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3,84</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mesto</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4,31</a:t>
                      </a:r>
                    </a:p>
                  </a:txBody>
                  <a:tcPr marL="9525" marR="9525" marT="9525" marB="0" anchor="b">
                    <a:noFill/>
                  </a:tcPr>
                </a:tc>
              </a:tr>
              <a:tr h="365766">
                <a:tc>
                  <a:txBody>
                    <a:bodyPr/>
                    <a:lstStyle/>
                    <a:p>
                      <a:pPr algn="l" fontAlgn="b"/>
                      <a:r>
                        <a:rPr lang="sl-SI" sz="1400" b="0" i="0" u="none" strike="noStrike" dirty="0" smtClean="0">
                          <a:solidFill>
                            <a:srgbClr val="000000"/>
                          </a:solidFill>
                          <a:latin typeface="Arial"/>
                        </a:rPr>
                        <a:t>regija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3,06</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šola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3,10</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šport. klub</a:t>
                      </a:r>
                      <a:endParaRPr lang="sl-SI" sz="1400" b="0" i="0" u="none" strike="noStrike" dirty="0">
                        <a:solidFill>
                          <a:srgbClr val="000000"/>
                        </a:solidFill>
                        <a:latin typeface="Arial"/>
                      </a:endParaRPr>
                    </a:p>
                  </a:txBody>
                  <a:tcPr marL="9525" marR="9525" marT="9525" marB="0" anchor="b">
                    <a:solidFill>
                      <a:schemeClr val="accent5">
                        <a:lumMod val="20000"/>
                        <a:lumOff val="80000"/>
                      </a:schemeClr>
                    </a:solidFill>
                  </a:tcPr>
                </a:tc>
                <a:tc>
                  <a:txBody>
                    <a:bodyPr/>
                    <a:lstStyle/>
                    <a:p>
                      <a:pPr algn="l" fontAlgn="t"/>
                      <a:r>
                        <a:rPr lang="sl-SI" sz="1400" b="0" i="0" u="none" strike="noStrike" dirty="0">
                          <a:solidFill>
                            <a:srgbClr val="000000"/>
                          </a:solidFill>
                          <a:latin typeface="Arial"/>
                        </a:rPr>
                        <a:t>3,78</a:t>
                      </a:r>
                    </a:p>
                  </a:txBody>
                  <a:tcPr marL="9525" marR="9525" marT="9525" marB="0" anchor="b">
                    <a:solidFill>
                      <a:schemeClr val="accent5">
                        <a:lumMod val="20000"/>
                        <a:lumOff val="80000"/>
                      </a:schemeClr>
                    </a:solid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šir. družina</a:t>
                      </a:r>
                      <a:endParaRPr lang="sl-SI" sz="1400" b="0" i="0" u="none" strike="noStrike" dirty="0">
                        <a:solidFill>
                          <a:srgbClr val="000000"/>
                        </a:solidFill>
                        <a:latin typeface="Arial"/>
                      </a:endParaRPr>
                    </a:p>
                  </a:txBody>
                  <a:tcPr marL="9525" marR="9525" marT="9525" marB="0" anchor="b">
                    <a:solidFill>
                      <a:srgbClr val="FFC000"/>
                    </a:solidFill>
                  </a:tcPr>
                </a:tc>
                <a:tc>
                  <a:txBody>
                    <a:bodyPr/>
                    <a:lstStyle/>
                    <a:p>
                      <a:pPr algn="l" fontAlgn="t"/>
                      <a:r>
                        <a:rPr lang="sl-SI" sz="1400" b="0" i="0" u="none" strike="noStrike" dirty="0">
                          <a:solidFill>
                            <a:srgbClr val="000000"/>
                          </a:solidFill>
                          <a:latin typeface="Arial"/>
                        </a:rPr>
                        <a:t>4,18</a:t>
                      </a:r>
                    </a:p>
                  </a:txBody>
                  <a:tcPr marL="9525" marR="9525" marT="9525" marB="0" anchor="b">
                    <a:solidFill>
                      <a:srgbClr val="FFC000"/>
                    </a:solidFill>
                  </a:tcPr>
                </a:tc>
              </a:tr>
              <a:tr h="365766">
                <a:tc>
                  <a:txBody>
                    <a:bodyPr/>
                    <a:lstStyle/>
                    <a:p>
                      <a:pPr algn="l" fontAlgn="b"/>
                      <a:r>
                        <a:rPr lang="sl-SI" sz="1400" b="0" i="0" u="none" strike="noStrike" dirty="0">
                          <a:solidFill>
                            <a:srgbClr val="000000"/>
                          </a:solidFill>
                          <a:latin typeface="Arial"/>
                        </a:rPr>
                        <a:t>Ljubljana</a:t>
                      </a:r>
                    </a:p>
                  </a:txBody>
                  <a:tcPr marL="9525" marR="9525" marT="9525" marB="0" anchor="b">
                    <a:noFill/>
                  </a:tcPr>
                </a:tc>
                <a:tc>
                  <a:txBody>
                    <a:bodyPr/>
                    <a:lstStyle/>
                    <a:p>
                      <a:pPr algn="l" fontAlgn="t"/>
                      <a:r>
                        <a:rPr lang="sl-SI" sz="1400" b="0" i="0" u="none" strike="noStrike">
                          <a:solidFill>
                            <a:srgbClr val="000000"/>
                          </a:solidFill>
                          <a:latin typeface="Arial"/>
                        </a:rPr>
                        <a:t>2,90</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smtClean="0">
                          <a:solidFill>
                            <a:srgbClr val="000000"/>
                          </a:solidFill>
                          <a:latin typeface="Arial"/>
                        </a:rPr>
                        <a:t>država 2</a:t>
                      </a:r>
                      <a:endParaRPr lang="sl-SI" sz="1400" b="0" i="0" u="none" strike="noStrike" dirty="0">
                        <a:solidFill>
                          <a:srgbClr val="000000"/>
                        </a:solidFill>
                        <a:latin typeface="Arial"/>
                      </a:endParaRPr>
                    </a:p>
                  </a:txBody>
                  <a:tcPr marL="9525" marR="9525" marT="9525" marB="0" anchor="b">
                    <a:solidFill>
                      <a:srgbClr val="FFFF00"/>
                    </a:solidFill>
                  </a:tcPr>
                </a:tc>
                <a:tc>
                  <a:txBody>
                    <a:bodyPr/>
                    <a:lstStyle/>
                    <a:p>
                      <a:pPr algn="l" fontAlgn="t"/>
                      <a:r>
                        <a:rPr lang="sl-SI" sz="1400" b="0" i="0" u="none" strike="noStrike" dirty="0">
                          <a:solidFill>
                            <a:srgbClr val="000000"/>
                          </a:solidFill>
                          <a:latin typeface="Arial"/>
                        </a:rPr>
                        <a:t>3,04</a:t>
                      </a:r>
                    </a:p>
                  </a:txBody>
                  <a:tcPr marL="9525" marR="9525" marT="9525" marB="0" anchor="b">
                    <a:solidFill>
                      <a:srgbClr val="FFFF00"/>
                    </a:solid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šola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3,48</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a:solidFill>
                            <a:srgbClr val="000000"/>
                          </a:solidFill>
                          <a:latin typeface="Arial"/>
                        </a:rPr>
                        <a:t>Ljubljana</a:t>
                      </a:r>
                    </a:p>
                  </a:txBody>
                  <a:tcPr marL="9525" marR="9525" marT="9525" marB="0" anchor="b">
                    <a:noFill/>
                  </a:tcPr>
                </a:tc>
                <a:tc>
                  <a:txBody>
                    <a:bodyPr/>
                    <a:lstStyle/>
                    <a:p>
                      <a:pPr algn="l" fontAlgn="t"/>
                      <a:r>
                        <a:rPr lang="sl-SI" sz="1400" b="0" i="0" u="none" strike="noStrike" dirty="0">
                          <a:solidFill>
                            <a:srgbClr val="000000"/>
                          </a:solidFill>
                          <a:latin typeface="Arial"/>
                        </a:rPr>
                        <a:t>3,58</a:t>
                      </a:r>
                    </a:p>
                  </a:txBody>
                  <a:tcPr marL="9525" marR="9525" marT="9525" marB="0" anchor="b">
                    <a:noFill/>
                  </a:tcPr>
                </a:tc>
              </a:tr>
              <a:tr h="331462">
                <a:tc>
                  <a:txBody>
                    <a:bodyPr/>
                    <a:lstStyle/>
                    <a:p>
                      <a:pPr algn="l" fontAlgn="b"/>
                      <a:r>
                        <a:rPr lang="sl-SI" sz="1400" b="0" i="0" u="none" strike="noStrike" dirty="0" smtClean="0">
                          <a:solidFill>
                            <a:srgbClr val="000000"/>
                          </a:solidFill>
                          <a:latin typeface="Arial"/>
                        </a:rPr>
                        <a:t>šola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a:solidFill>
                            <a:srgbClr val="000000"/>
                          </a:solidFill>
                          <a:latin typeface="Arial"/>
                        </a:rPr>
                        <a:t>2,88</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1" i="0" u="none" strike="noStrike" dirty="0">
                          <a:solidFill>
                            <a:srgbClr val="000000"/>
                          </a:solidFill>
                          <a:latin typeface="Arial"/>
                        </a:rPr>
                        <a:t>Slovenija</a:t>
                      </a:r>
                    </a:p>
                  </a:txBody>
                  <a:tcPr marL="9525" marR="9525" marT="9525" marB="0" anchor="b">
                    <a:solidFill>
                      <a:srgbClr val="66FF66"/>
                    </a:solidFill>
                  </a:tcPr>
                </a:tc>
                <a:tc>
                  <a:txBody>
                    <a:bodyPr/>
                    <a:lstStyle/>
                    <a:p>
                      <a:pPr algn="l" fontAlgn="t"/>
                      <a:r>
                        <a:rPr lang="sl-SI" sz="1400" b="1" i="0" u="none" strike="noStrike" dirty="0">
                          <a:solidFill>
                            <a:srgbClr val="000000"/>
                          </a:solidFill>
                          <a:latin typeface="Arial"/>
                        </a:rPr>
                        <a:t>3,00</a:t>
                      </a:r>
                    </a:p>
                  </a:txBody>
                  <a:tcPr marL="9525" marR="9525" marT="9525" marB="0" anchor="b">
                    <a:solidFill>
                      <a:srgbClr val="66FF66"/>
                    </a:solidFill>
                  </a:tcPr>
                </a:tc>
                <a:tc>
                  <a:txBody>
                    <a:bodyPr/>
                    <a:lstStyle/>
                    <a:p>
                      <a:pPr algn="l" fontAlgn="t"/>
                      <a:endParaRPr lang="sl-SI" sz="1400" b="1" i="0" u="none" strike="noStrike">
                        <a:solidFill>
                          <a:srgbClr val="000000"/>
                        </a:solidFill>
                        <a:latin typeface="Arial"/>
                      </a:endParaRPr>
                    </a:p>
                  </a:txBody>
                  <a:tcPr marL="9525" marR="9525" marT="9525" marB="0">
                    <a:noFill/>
                  </a:tcPr>
                </a:tc>
                <a:tc>
                  <a:txBody>
                    <a:bodyPr/>
                    <a:lstStyle/>
                    <a:p>
                      <a:pPr algn="l" fontAlgn="b"/>
                      <a:r>
                        <a:rPr lang="sl-SI" sz="1400" b="0" i="0" u="none" strike="noStrike" dirty="0">
                          <a:solidFill>
                            <a:srgbClr val="000000"/>
                          </a:solidFill>
                          <a:latin typeface="Arial"/>
                        </a:rPr>
                        <a:t>EU</a:t>
                      </a:r>
                    </a:p>
                  </a:txBody>
                  <a:tcPr marL="9525" marR="9525" marT="9525" marB="0" anchor="b">
                    <a:noFill/>
                  </a:tcPr>
                </a:tc>
                <a:tc>
                  <a:txBody>
                    <a:bodyPr/>
                    <a:lstStyle/>
                    <a:p>
                      <a:pPr algn="l" fontAlgn="t"/>
                      <a:r>
                        <a:rPr lang="sl-SI" sz="1400" b="0" i="0" u="none" strike="noStrike">
                          <a:solidFill>
                            <a:srgbClr val="000000"/>
                          </a:solidFill>
                          <a:latin typeface="Arial"/>
                        </a:rPr>
                        <a:t>3,09</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šola</a:t>
                      </a:r>
                      <a:endParaRPr lang="sl-SI" sz="1400" b="0" i="0" u="none" strike="noStrike" dirty="0">
                        <a:solidFill>
                          <a:srgbClr val="000000"/>
                        </a:solidFill>
                        <a:latin typeface="Arial"/>
                      </a:endParaRPr>
                    </a:p>
                  </a:txBody>
                  <a:tcPr marL="9525" marR="9525" marT="9525" marB="0" anchor="b">
                    <a:noFill/>
                  </a:tcPr>
                </a:tc>
                <a:tc>
                  <a:txBody>
                    <a:bodyPr/>
                    <a:lstStyle/>
                    <a:p>
                      <a:pPr algn="l" fontAlgn="t"/>
                      <a:r>
                        <a:rPr lang="sl-SI" sz="1400" b="0" i="0" u="none" strike="noStrike" dirty="0">
                          <a:solidFill>
                            <a:srgbClr val="000000"/>
                          </a:solidFill>
                          <a:latin typeface="Arial"/>
                        </a:rPr>
                        <a:t>3,37</a:t>
                      </a:r>
                    </a:p>
                  </a:txBody>
                  <a:tcPr marL="9525" marR="9525" marT="9525" marB="0" anchor="b">
                    <a:noFill/>
                  </a:tcPr>
                </a:tc>
              </a:tr>
              <a:tr h="365766">
                <a:tc>
                  <a:txBody>
                    <a:bodyPr/>
                    <a:lstStyle/>
                    <a:p>
                      <a:pPr algn="l" fontAlgn="b"/>
                      <a:r>
                        <a:rPr lang="sl-SI" sz="1400" b="0" i="0" u="none" strike="noStrike" dirty="0">
                          <a:solidFill>
                            <a:srgbClr val="000000"/>
                          </a:solidFill>
                          <a:latin typeface="Arial"/>
                        </a:rPr>
                        <a:t>EU</a:t>
                      </a:r>
                    </a:p>
                  </a:txBody>
                  <a:tcPr marL="9525" marR="9525" marT="9525" marB="0" anchor="b">
                    <a:noFill/>
                  </a:tcPr>
                </a:tc>
                <a:tc>
                  <a:txBody>
                    <a:bodyPr/>
                    <a:lstStyle/>
                    <a:p>
                      <a:pPr algn="l" fontAlgn="t"/>
                      <a:r>
                        <a:rPr lang="sl-SI" sz="1400" b="0" i="0" u="none" strike="noStrike">
                          <a:solidFill>
                            <a:srgbClr val="000000"/>
                          </a:solidFill>
                          <a:latin typeface="Arial"/>
                        </a:rPr>
                        <a:t>2,29</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a:solidFill>
                            <a:srgbClr val="000000"/>
                          </a:solidFill>
                          <a:latin typeface="Arial"/>
                        </a:rPr>
                        <a:t>Ljubljana</a:t>
                      </a:r>
                    </a:p>
                  </a:txBody>
                  <a:tcPr marL="9525" marR="9525" marT="9525" marB="0" anchor="b">
                    <a:noFill/>
                  </a:tcPr>
                </a:tc>
                <a:tc>
                  <a:txBody>
                    <a:bodyPr/>
                    <a:lstStyle/>
                    <a:p>
                      <a:pPr algn="l" fontAlgn="t"/>
                      <a:r>
                        <a:rPr lang="sl-SI" sz="1400" b="0" i="0" u="none" strike="noStrike">
                          <a:solidFill>
                            <a:srgbClr val="000000"/>
                          </a:solidFill>
                          <a:latin typeface="Arial"/>
                        </a:rPr>
                        <a:t>2,83</a:t>
                      </a:r>
                    </a:p>
                  </a:txBody>
                  <a:tcPr marL="9525" marR="9525" marT="9525" marB="0" anchor="b">
                    <a:no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država 2</a:t>
                      </a:r>
                      <a:endParaRPr lang="sl-SI" sz="1400" b="0" i="0" u="none" strike="noStrike" dirty="0">
                        <a:solidFill>
                          <a:srgbClr val="000000"/>
                        </a:solidFill>
                        <a:latin typeface="Arial"/>
                      </a:endParaRPr>
                    </a:p>
                  </a:txBody>
                  <a:tcPr marL="9525" marR="9525" marT="9525" marB="0" anchor="b">
                    <a:solidFill>
                      <a:srgbClr val="FFFF00"/>
                    </a:solidFill>
                  </a:tcPr>
                </a:tc>
                <a:tc>
                  <a:txBody>
                    <a:bodyPr/>
                    <a:lstStyle/>
                    <a:p>
                      <a:pPr algn="l" fontAlgn="t"/>
                      <a:r>
                        <a:rPr lang="sl-SI" sz="1400" b="0" i="0" u="none" strike="noStrike" dirty="0">
                          <a:solidFill>
                            <a:srgbClr val="000000"/>
                          </a:solidFill>
                          <a:latin typeface="Arial"/>
                        </a:rPr>
                        <a:t>3,08</a:t>
                      </a:r>
                    </a:p>
                  </a:txBody>
                  <a:tcPr marL="9525" marR="9525" marT="9525" marB="0" anchor="b">
                    <a:solidFill>
                      <a:srgbClr val="FFFF00"/>
                    </a:solidFill>
                  </a:tcPr>
                </a:tc>
                <a:tc>
                  <a:txBody>
                    <a:bodyPr/>
                    <a:lstStyle/>
                    <a:p>
                      <a:pPr algn="l" fontAlgn="t"/>
                      <a:endParaRPr lang="sl-SI" sz="1400" b="0" i="0" u="none" strike="noStrike">
                        <a:solidFill>
                          <a:srgbClr val="000000"/>
                        </a:solidFill>
                        <a:latin typeface="Arial"/>
                      </a:endParaRPr>
                    </a:p>
                  </a:txBody>
                  <a:tcPr marL="9525" marR="9525" marT="9525" marB="0">
                    <a:noFill/>
                  </a:tcPr>
                </a:tc>
                <a:tc>
                  <a:txBody>
                    <a:bodyPr/>
                    <a:lstStyle/>
                    <a:p>
                      <a:pPr algn="l" fontAlgn="b"/>
                      <a:r>
                        <a:rPr lang="sl-SI" sz="1400" b="0" i="0" u="none" strike="noStrike">
                          <a:solidFill>
                            <a:srgbClr val="000000"/>
                          </a:solidFill>
                          <a:latin typeface="Arial"/>
                        </a:rPr>
                        <a:t>EU</a:t>
                      </a:r>
                    </a:p>
                  </a:txBody>
                  <a:tcPr marL="9525" marR="9525" marT="9525" marB="0" anchor="b">
                    <a:noFill/>
                  </a:tcPr>
                </a:tc>
                <a:tc>
                  <a:txBody>
                    <a:bodyPr/>
                    <a:lstStyle/>
                    <a:p>
                      <a:pPr algn="l" fontAlgn="t"/>
                      <a:r>
                        <a:rPr lang="sl-SI" sz="1400" b="0" i="0" u="none" strike="noStrike" dirty="0">
                          <a:solidFill>
                            <a:srgbClr val="000000"/>
                          </a:solidFill>
                          <a:latin typeface="Arial"/>
                        </a:rPr>
                        <a:t>3,26</a:t>
                      </a:r>
                    </a:p>
                  </a:txBody>
                  <a:tcPr marL="9525" marR="9525" marT="9525" marB="0" anchor="b">
                    <a:noFill/>
                  </a:tcPr>
                </a:tc>
              </a:tr>
              <a:tr h="365766">
                <a:tc>
                  <a:txBody>
                    <a:bodyPr/>
                    <a:lstStyle/>
                    <a:p>
                      <a:pPr algn="l" fontAlgn="b"/>
                      <a:r>
                        <a:rPr lang="sl-SI" sz="1400" b="1" i="0" u="none" strike="noStrike" dirty="0">
                          <a:solidFill>
                            <a:srgbClr val="000000"/>
                          </a:solidFill>
                          <a:latin typeface="Arial"/>
                        </a:rPr>
                        <a:t>Slovenija</a:t>
                      </a:r>
                    </a:p>
                  </a:txBody>
                  <a:tcPr marL="9525" marR="9525" marT="9525" marB="0" anchor="b">
                    <a:solidFill>
                      <a:srgbClr val="66FF66"/>
                    </a:solidFill>
                  </a:tcPr>
                </a:tc>
                <a:tc>
                  <a:txBody>
                    <a:bodyPr/>
                    <a:lstStyle/>
                    <a:p>
                      <a:pPr algn="l" fontAlgn="t"/>
                      <a:r>
                        <a:rPr lang="sl-SI" sz="1400" b="1" i="0" u="none" strike="noStrike" dirty="0">
                          <a:solidFill>
                            <a:srgbClr val="000000"/>
                          </a:solidFill>
                          <a:latin typeface="Arial"/>
                        </a:rPr>
                        <a:t>1,78</a:t>
                      </a:r>
                    </a:p>
                  </a:txBody>
                  <a:tcPr marL="9525" marR="9525" marT="9525" marB="0" anchor="b">
                    <a:solidFill>
                      <a:srgbClr val="66FF66"/>
                    </a:solidFill>
                  </a:tcPr>
                </a:tc>
                <a:tc>
                  <a:txBody>
                    <a:bodyPr/>
                    <a:lstStyle/>
                    <a:p>
                      <a:pPr algn="l" fontAlgn="t"/>
                      <a:endParaRPr lang="sl-SI" sz="1400" b="1" i="0" u="none" strike="noStrike" dirty="0">
                        <a:solidFill>
                          <a:srgbClr val="000000"/>
                        </a:solidFill>
                        <a:latin typeface="Arial"/>
                      </a:endParaRPr>
                    </a:p>
                  </a:txBody>
                  <a:tcPr marL="9525" marR="9525" marT="9525" marB="0">
                    <a:solidFill>
                      <a:schemeClr val="accent1">
                        <a:lumMod val="20000"/>
                        <a:lumOff val="80000"/>
                      </a:schemeClr>
                    </a:solidFill>
                  </a:tcPr>
                </a:tc>
                <a:tc>
                  <a:txBody>
                    <a:bodyPr/>
                    <a:lstStyle/>
                    <a:p>
                      <a:pPr algn="l" fontAlgn="b"/>
                      <a:r>
                        <a:rPr lang="sl-SI" sz="1400" b="0" i="0" u="none" strike="noStrike" dirty="0">
                          <a:solidFill>
                            <a:srgbClr val="000000"/>
                          </a:solidFill>
                          <a:latin typeface="Arial"/>
                        </a:rPr>
                        <a:t>EU</a:t>
                      </a:r>
                    </a:p>
                  </a:txBody>
                  <a:tcPr marL="9525" marR="9525" marT="9525" marB="0" anchor="b">
                    <a:noFill/>
                  </a:tcPr>
                </a:tc>
                <a:tc>
                  <a:txBody>
                    <a:bodyPr/>
                    <a:lstStyle/>
                    <a:p>
                      <a:pPr algn="l" fontAlgn="t"/>
                      <a:r>
                        <a:rPr lang="sl-SI" sz="1400" b="0" i="0" u="none" strike="noStrike" dirty="0">
                          <a:solidFill>
                            <a:srgbClr val="000000"/>
                          </a:solidFill>
                          <a:latin typeface="Arial"/>
                        </a:rPr>
                        <a:t>2,63</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a:solidFill>
                            <a:srgbClr val="000000"/>
                          </a:solidFill>
                          <a:latin typeface="Arial"/>
                        </a:rPr>
                        <a:t>Ljubljana</a:t>
                      </a:r>
                    </a:p>
                  </a:txBody>
                  <a:tcPr marL="9525" marR="9525" marT="9525" marB="0" anchor="b">
                    <a:noFill/>
                  </a:tcPr>
                </a:tc>
                <a:tc>
                  <a:txBody>
                    <a:bodyPr/>
                    <a:lstStyle/>
                    <a:p>
                      <a:pPr algn="l" fontAlgn="t"/>
                      <a:r>
                        <a:rPr lang="sl-SI" sz="1400" b="0" i="0" u="none" strike="noStrike" dirty="0">
                          <a:solidFill>
                            <a:srgbClr val="000000"/>
                          </a:solidFill>
                          <a:latin typeface="Arial"/>
                        </a:rPr>
                        <a:t>2,90</a:t>
                      </a:r>
                    </a:p>
                  </a:txBody>
                  <a:tcPr marL="9525" marR="9525" marT="9525" marB="0" anchor="b">
                    <a:noFill/>
                  </a:tcPr>
                </a:tc>
                <a:tc>
                  <a:txBody>
                    <a:bodyPr/>
                    <a:lstStyle/>
                    <a:p>
                      <a:pPr algn="l" fontAlgn="t"/>
                      <a:endParaRPr lang="sl-SI" sz="1400" b="0" i="0" u="none" strike="noStrike" dirty="0">
                        <a:solidFill>
                          <a:srgbClr val="000000"/>
                        </a:solidFill>
                        <a:latin typeface="Arial"/>
                      </a:endParaRPr>
                    </a:p>
                  </a:txBody>
                  <a:tcPr marL="9525" marR="9525" marT="9525" marB="0">
                    <a:noFill/>
                  </a:tcPr>
                </a:tc>
                <a:tc>
                  <a:txBody>
                    <a:bodyPr/>
                    <a:lstStyle/>
                    <a:p>
                      <a:pPr algn="l" fontAlgn="b"/>
                      <a:r>
                        <a:rPr lang="sl-SI" sz="1400" b="0" i="0" u="none" strike="noStrike" dirty="0" smtClean="0">
                          <a:solidFill>
                            <a:srgbClr val="000000"/>
                          </a:solidFill>
                          <a:latin typeface="Arial"/>
                        </a:rPr>
                        <a:t>država 2</a:t>
                      </a:r>
                      <a:endParaRPr lang="sl-SI" sz="1400" b="0" i="0" u="none" strike="noStrike" dirty="0">
                        <a:solidFill>
                          <a:srgbClr val="000000"/>
                        </a:solidFill>
                        <a:latin typeface="Arial"/>
                      </a:endParaRPr>
                    </a:p>
                  </a:txBody>
                  <a:tcPr marL="9525" marR="9525" marT="9525" marB="0" anchor="b">
                    <a:solidFill>
                      <a:srgbClr val="FFFF00"/>
                    </a:solidFill>
                  </a:tcPr>
                </a:tc>
                <a:tc>
                  <a:txBody>
                    <a:bodyPr/>
                    <a:lstStyle/>
                    <a:p>
                      <a:pPr algn="l" fontAlgn="t"/>
                      <a:r>
                        <a:rPr lang="sl-SI" sz="1400" b="0" i="0" u="none" strike="noStrike" dirty="0">
                          <a:solidFill>
                            <a:srgbClr val="000000"/>
                          </a:solidFill>
                          <a:latin typeface="Arial"/>
                        </a:rPr>
                        <a:t>3,20</a:t>
                      </a:r>
                    </a:p>
                  </a:txBody>
                  <a:tcPr marL="9525" marR="9525" marT="9525" marB="0" anchor="b">
                    <a:solidFill>
                      <a:srgbClr val="FFFF00"/>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normAutofit fontScale="90000"/>
          </a:bodyPr>
          <a:lstStyle/>
          <a:p>
            <a:pPr eaLnBrk="1" fontAlgn="auto" hangingPunct="1">
              <a:spcAft>
                <a:spcPts val="0"/>
              </a:spcAft>
              <a:defRPr/>
            </a:pPr>
            <a:r>
              <a:rPr lang="sl-SI" dirty="0" smtClean="0"/>
              <a:t>Ocene primernosti pedagoških aktivnosti za razvoj domoljubja*</a:t>
            </a:r>
            <a:endParaRPr lang="sl-SI" dirty="0"/>
          </a:p>
        </p:txBody>
      </p:sp>
      <p:graphicFrame>
        <p:nvGraphicFramePr>
          <p:cNvPr id="4" name="Ograda vsebine 3"/>
          <p:cNvGraphicFramePr>
            <a:graphicFrameLocks noGrp="1"/>
          </p:cNvGraphicFramePr>
          <p:nvPr>
            <p:ph idx="1"/>
          </p:nvPr>
        </p:nvGraphicFramePr>
        <p:xfrm>
          <a:off x="457200" y="1600200"/>
          <a:ext cx="8229600" cy="5027613"/>
        </p:xfrm>
        <a:graphic>
          <a:graphicData uri="http://schemas.openxmlformats.org/drawingml/2006/table">
            <a:tbl>
              <a:tblPr firstRow="1" bandRow="1">
                <a:tableStyleId>{5C22544A-7EE6-4342-B048-85BDC9FD1C3A}</a:tableStyleId>
              </a:tblPr>
              <a:tblGrid>
                <a:gridCol w="6615130"/>
                <a:gridCol w="1614470"/>
              </a:tblGrid>
              <a:tr h="370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sl-SI" sz="2400" i="1" baseline="0" dirty="0" smtClean="0"/>
                        <a:t>*pomembne razlike med segmenti</a:t>
                      </a:r>
                      <a:endParaRPr lang="sl-SI" sz="2400" i="1" dirty="0" smtClean="0"/>
                    </a:p>
                    <a:p>
                      <a:pPr algn="l"/>
                      <a:r>
                        <a:rPr lang="sl-SI" sz="2400" dirty="0" smtClean="0"/>
                        <a:t>Predlogi</a:t>
                      </a:r>
                      <a:r>
                        <a:rPr lang="sl-SI" sz="2400" baseline="0" dirty="0" smtClean="0"/>
                        <a:t> aktivnosti:</a:t>
                      </a:r>
                    </a:p>
                  </a:txBody>
                  <a:tcPr/>
                </a:tc>
                <a:tc>
                  <a:txBody>
                    <a:bodyPr/>
                    <a:lstStyle/>
                    <a:p>
                      <a:r>
                        <a:rPr lang="sl-SI" sz="1800" dirty="0" smtClean="0"/>
                        <a:t>Poprečna vrednost</a:t>
                      </a:r>
                      <a:endParaRPr lang="sl-SI" sz="1800" dirty="0"/>
                    </a:p>
                  </a:txBody>
                  <a:tcPr anchor="b"/>
                </a:tc>
              </a:tr>
              <a:tr h="370840">
                <a:tc>
                  <a:txBody>
                    <a:bodyPr/>
                    <a:lstStyle/>
                    <a:p>
                      <a:pPr algn="l" rtl="0" fontAlgn="t">
                        <a:buFont typeface="Arial" pitchFamily="34" charset="0"/>
                        <a:buChar char="•"/>
                      </a:pPr>
                      <a:r>
                        <a:rPr lang="it-IT" sz="2000" b="0" i="0" u="none" strike="noStrike" dirty="0" err="1">
                          <a:solidFill>
                            <a:srgbClr val="000000"/>
                          </a:solidFill>
                          <a:latin typeface="Calibri"/>
                        </a:rPr>
                        <a:t>ekskurzije</a:t>
                      </a:r>
                      <a:r>
                        <a:rPr lang="it-IT" sz="2000" b="0" i="0" u="none" strike="noStrike" dirty="0">
                          <a:solidFill>
                            <a:srgbClr val="000000"/>
                          </a:solidFill>
                          <a:latin typeface="Calibri"/>
                        </a:rPr>
                        <a:t> </a:t>
                      </a:r>
                      <a:r>
                        <a:rPr lang="it-IT" sz="2000" b="0" i="0" u="none" strike="noStrike" dirty="0" err="1">
                          <a:solidFill>
                            <a:srgbClr val="000000"/>
                          </a:solidFill>
                          <a:latin typeface="Calibri"/>
                        </a:rPr>
                        <a:t>za</a:t>
                      </a:r>
                      <a:r>
                        <a:rPr lang="it-IT" sz="2000" b="0" i="0" u="none" strike="noStrike" dirty="0">
                          <a:solidFill>
                            <a:srgbClr val="000000"/>
                          </a:solidFill>
                          <a:latin typeface="Calibri"/>
                        </a:rPr>
                        <a:t> </a:t>
                      </a:r>
                      <a:r>
                        <a:rPr lang="it-IT" sz="2000" b="0" i="0" u="none" strike="noStrike" dirty="0" err="1">
                          <a:solidFill>
                            <a:srgbClr val="000000"/>
                          </a:solidFill>
                          <a:latin typeface="Calibri"/>
                        </a:rPr>
                        <a:t>spoznavanje</a:t>
                      </a:r>
                      <a:r>
                        <a:rPr lang="it-IT" sz="2000" b="0" i="0" u="none" strike="noStrike" dirty="0">
                          <a:solidFill>
                            <a:srgbClr val="000000"/>
                          </a:solidFill>
                          <a:latin typeface="Calibri"/>
                        </a:rPr>
                        <a:t> </a:t>
                      </a:r>
                      <a:r>
                        <a:rPr lang="it-IT" sz="2000" b="0" i="0" u="none" strike="noStrike" dirty="0" err="1">
                          <a:solidFill>
                            <a:srgbClr val="000000"/>
                          </a:solidFill>
                          <a:latin typeface="Calibri"/>
                        </a:rPr>
                        <a:t>pestrosti</a:t>
                      </a:r>
                      <a:r>
                        <a:rPr lang="it-IT" sz="2000" b="0" i="0" u="none" strike="noStrike" dirty="0">
                          <a:solidFill>
                            <a:srgbClr val="000000"/>
                          </a:solidFill>
                          <a:latin typeface="Calibri"/>
                        </a:rPr>
                        <a:t> in </a:t>
                      </a:r>
                      <a:r>
                        <a:rPr lang="it-IT" sz="2000" b="0" i="0" u="none" strike="noStrike" dirty="0" err="1">
                          <a:solidFill>
                            <a:srgbClr val="000000"/>
                          </a:solidFill>
                          <a:latin typeface="Calibri"/>
                        </a:rPr>
                        <a:t>zanimivosti</a:t>
                      </a:r>
                      <a:r>
                        <a:rPr lang="it-IT" sz="2000" b="0" i="0" u="none" strike="noStrike" dirty="0">
                          <a:solidFill>
                            <a:srgbClr val="000000"/>
                          </a:solidFill>
                          <a:latin typeface="Calibri"/>
                        </a:rPr>
                        <a:t> </a:t>
                      </a:r>
                      <a:r>
                        <a:rPr lang="it-IT" sz="2000" b="0" i="0" u="none" strike="noStrike" dirty="0" err="1">
                          <a:solidFill>
                            <a:srgbClr val="000000"/>
                          </a:solidFill>
                          <a:latin typeface="Calibri"/>
                        </a:rPr>
                        <a:t>Slovenije</a:t>
                      </a:r>
                      <a:r>
                        <a:rPr lang="it-IT" sz="2000" b="0" i="0" u="none" strike="noStrike" dirty="0">
                          <a:solidFill>
                            <a:srgbClr val="000000"/>
                          </a:solidFill>
                          <a:latin typeface="Calibri"/>
                        </a:rPr>
                        <a:t> </a:t>
                      </a:r>
                    </a:p>
                  </a:txBody>
                  <a:tcPr marL="428625" marR="9525" marT="9525" marB="0">
                    <a:solidFill>
                      <a:schemeClr val="bg1"/>
                    </a:solidFill>
                  </a:tcPr>
                </a:tc>
                <a:tc>
                  <a:txBody>
                    <a:bodyPr/>
                    <a:lstStyle/>
                    <a:p>
                      <a:pPr algn="ctr" rtl="0" fontAlgn="t"/>
                      <a:r>
                        <a:rPr lang="sl-SI" sz="2000" b="0" i="0" u="none" strike="noStrike" dirty="0" smtClean="0">
                          <a:solidFill>
                            <a:srgbClr val="000000"/>
                          </a:solidFill>
                          <a:latin typeface="Calibri"/>
                        </a:rPr>
                        <a:t>4,09</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algn="l" rtl="0" fontAlgn="t">
                        <a:buFont typeface="Arial" pitchFamily="34" charset="0"/>
                        <a:buChar char="•"/>
                      </a:pPr>
                      <a:r>
                        <a:rPr lang="sl-SI" sz="2000" b="0" i="0" u="none" strike="noStrike" dirty="0">
                          <a:solidFill>
                            <a:srgbClr val="000000"/>
                          </a:solidFill>
                          <a:latin typeface="Calibri"/>
                        </a:rPr>
                        <a:t>spoznavanje slovenskih pokrajinskih različnosti in narodnega izročila</a:t>
                      </a:r>
                    </a:p>
                  </a:txBody>
                  <a:tcPr marL="428625" marR="9525" marT="9525" marB="0">
                    <a:solidFill>
                      <a:schemeClr val="bg1"/>
                    </a:solidFill>
                  </a:tcPr>
                </a:tc>
                <a:tc>
                  <a:txBody>
                    <a:bodyPr/>
                    <a:lstStyle/>
                    <a:p>
                      <a:pPr algn="ctr" rtl="0" fontAlgn="t"/>
                      <a:r>
                        <a:rPr lang="sl-SI" sz="2000" b="0" i="0" u="none" strike="noStrike" dirty="0" smtClean="0">
                          <a:solidFill>
                            <a:srgbClr val="000000"/>
                          </a:solidFill>
                          <a:latin typeface="Calibri"/>
                        </a:rPr>
                        <a:t>3,68</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algn="l" rtl="0" fontAlgn="t">
                        <a:buFont typeface="Arial" pitchFamily="34" charset="0"/>
                        <a:buChar char="•"/>
                      </a:pPr>
                      <a:r>
                        <a:rPr lang="pl-PL" sz="2000" b="0" i="0" u="none" strike="noStrike" dirty="0">
                          <a:solidFill>
                            <a:srgbClr val="000000"/>
                          </a:solidFill>
                          <a:latin typeface="Calibri"/>
                        </a:rPr>
                        <a:t>razgovori v šoli z znanimi Slovenci </a:t>
                      </a:r>
                    </a:p>
                  </a:txBody>
                  <a:tcPr marL="428625" marR="9525" marT="9525" marB="0">
                    <a:solidFill>
                      <a:schemeClr val="bg1"/>
                    </a:solidFill>
                  </a:tcPr>
                </a:tc>
                <a:tc>
                  <a:txBody>
                    <a:bodyPr/>
                    <a:lstStyle/>
                    <a:p>
                      <a:pPr algn="ctr" rtl="0" fontAlgn="t"/>
                      <a:r>
                        <a:rPr lang="sl-SI" sz="2000" b="0" i="0" u="none" strike="noStrike" dirty="0" smtClean="0">
                          <a:solidFill>
                            <a:srgbClr val="000000"/>
                          </a:solidFill>
                          <a:latin typeface="Calibri"/>
                        </a:rPr>
                        <a:t>3,48</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lvl="0" algn="l" rtl="0" fontAlgn="t">
                        <a:buFont typeface="Arial" pitchFamily="34" charset="0"/>
                        <a:buChar char="•"/>
                      </a:pPr>
                      <a:r>
                        <a:rPr lang="sl-SI" sz="2000" b="0" i="0" u="none" strike="noStrike" dirty="0">
                          <a:solidFill>
                            <a:srgbClr val="000000"/>
                          </a:solidFill>
                          <a:latin typeface="Calibri"/>
                        </a:rPr>
                        <a:t>skupinsko projektno delo</a:t>
                      </a:r>
                    </a:p>
                  </a:txBody>
                  <a:tcPr marL="428625" marR="9525" marT="9525" marB="0">
                    <a:solidFill>
                      <a:schemeClr val="bg1"/>
                    </a:solidFill>
                  </a:tcPr>
                </a:tc>
                <a:tc>
                  <a:txBody>
                    <a:bodyPr/>
                    <a:lstStyle/>
                    <a:p>
                      <a:pPr algn="ctr" rtl="0" fontAlgn="t"/>
                      <a:r>
                        <a:rPr lang="sl-SI" sz="2000" b="0" i="0" u="none" strike="noStrike" dirty="0" smtClean="0">
                          <a:solidFill>
                            <a:srgbClr val="000000"/>
                          </a:solidFill>
                          <a:latin typeface="Calibri"/>
                        </a:rPr>
                        <a:t>3,43</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lvl="1" algn="l" rtl="0" fontAlgn="t">
                        <a:buFont typeface="Arial" pitchFamily="34" charset="0"/>
                        <a:buChar char="•"/>
                      </a:pPr>
                      <a:r>
                        <a:rPr lang="sl-SI" sz="2000" b="0" i="0" u="none" strike="noStrike" dirty="0">
                          <a:solidFill>
                            <a:srgbClr val="000000"/>
                          </a:solidFill>
                          <a:latin typeface="Calibri"/>
                        </a:rPr>
                        <a:t>ogled zgodovinskega filma</a:t>
                      </a:r>
                    </a:p>
                  </a:txBody>
                  <a:tcPr marL="428625" marR="9525" marT="9525" marB="0">
                    <a:solidFill>
                      <a:schemeClr val="tx2">
                        <a:lumMod val="20000"/>
                        <a:lumOff val="80000"/>
                      </a:schemeClr>
                    </a:solidFill>
                  </a:tcPr>
                </a:tc>
                <a:tc>
                  <a:txBody>
                    <a:bodyPr/>
                    <a:lstStyle/>
                    <a:p>
                      <a:pPr algn="ctr" rtl="0" fontAlgn="t"/>
                      <a:r>
                        <a:rPr lang="sl-SI" sz="2000" b="0" i="0" u="none" strike="noStrike" dirty="0" smtClean="0">
                          <a:solidFill>
                            <a:srgbClr val="000000"/>
                          </a:solidFill>
                          <a:latin typeface="Calibri"/>
                        </a:rPr>
                        <a:t>3,38</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algn="l" rtl="0" fontAlgn="t">
                        <a:buFont typeface="Arial" pitchFamily="34" charset="0"/>
                        <a:buChar char="•"/>
                      </a:pPr>
                      <a:r>
                        <a:rPr lang="pl-PL" sz="2000" b="0" i="0" u="none" strike="noStrike" dirty="0">
                          <a:solidFill>
                            <a:srgbClr val="000000"/>
                          </a:solidFill>
                          <a:latin typeface="Calibri"/>
                        </a:rPr>
                        <a:t>skrb za zgodovinske spomenike v svojem kraju</a:t>
                      </a:r>
                    </a:p>
                  </a:txBody>
                  <a:tcPr marL="428625" marR="9525" marT="9525" marB="0">
                    <a:solidFill>
                      <a:schemeClr val="bg1"/>
                    </a:solidFill>
                  </a:tcPr>
                </a:tc>
                <a:tc>
                  <a:txBody>
                    <a:bodyPr/>
                    <a:lstStyle/>
                    <a:p>
                      <a:pPr algn="ctr" rtl="0" fontAlgn="t"/>
                      <a:r>
                        <a:rPr lang="sl-SI" sz="2000" b="0" i="0" u="none" strike="noStrike" dirty="0" smtClean="0">
                          <a:solidFill>
                            <a:srgbClr val="000000"/>
                          </a:solidFill>
                          <a:latin typeface="Calibri"/>
                        </a:rPr>
                        <a:t>3,35</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algn="l" rtl="0" fontAlgn="t">
                        <a:buFont typeface="Arial" pitchFamily="34" charset="0"/>
                        <a:buChar char="•"/>
                      </a:pPr>
                      <a:r>
                        <a:rPr lang="sl-SI" sz="2000" b="0" i="0" u="none" strike="noStrike" dirty="0">
                          <a:solidFill>
                            <a:srgbClr val="000000"/>
                          </a:solidFill>
                          <a:latin typeface="Calibri"/>
                        </a:rPr>
                        <a:t>aktivno sodelovanje na šolski ali krajevni proslavi </a:t>
                      </a:r>
                    </a:p>
                  </a:txBody>
                  <a:tcPr marL="428625" marR="9525" marT="9525" marB="0">
                    <a:solidFill>
                      <a:schemeClr val="bg1"/>
                    </a:solidFill>
                  </a:tcPr>
                </a:tc>
                <a:tc>
                  <a:txBody>
                    <a:bodyPr/>
                    <a:lstStyle/>
                    <a:p>
                      <a:pPr algn="ctr" rtl="0" fontAlgn="t"/>
                      <a:r>
                        <a:rPr lang="sl-SI" sz="2000" b="0" i="0" u="none" strike="noStrike" dirty="0" smtClean="0">
                          <a:solidFill>
                            <a:srgbClr val="000000"/>
                          </a:solidFill>
                          <a:latin typeface="Calibri"/>
                        </a:rPr>
                        <a:t>3,24</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lvl="1" algn="l" rtl="0" fontAlgn="t">
                        <a:buFont typeface="Arial" pitchFamily="34" charset="0"/>
                        <a:buChar char="•"/>
                      </a:pPr>
                      <a:r>
                        <a:rPr lang="sl-SI" sz="2000" b="0" i="0" u="none" strike="noStrike" dirty="0">
                          <a:solidFill>
                            <a:srgbClr val="000000"/>
                          </a:solidFill>
                          <a:latin typeface="Calibri"/>
                        </a:rPr>
                        <a:t>učenje in izvajanje vrstniške </a:t>
                      </a:r>
                      <a:r>
                        <a:rPr lang="sl-SI" sz="2000" b="0" i="0" u="none" strike="noStrike" dirty="0" err="1">
                          <a:solidFill>
                            <a:srgbClr val="000000"/>
                          </a:solidFill>
                          <a:latin typeface="Calibri"/>
                        </a:rPr>
                        <a:t>mediacije</a:t>
                      </a:r>
                      <a:r>
                        <a:rPr lang="sl-SI" sz="2000" b="0" i="0" u="none" strike="noStrike" dirty="0">
                          <a:solidFill>
                            <a:srgbClr val="000000"/>
                          </a:solidFill>
                          <a:latin typeface="Calibri"/>
                        </a:rPr>
                        <a:t> (posredovanje pri konfliktih)</a:t>
                      </a:r>
                    </a:p>
                  </a:txBody>
                  <a:tcPr marL="428625" marR="9525" marT="9525" marB="0">
                    <a:solidFill>
                      <a:schemeClr val="tx2">
                        <a:lumMod val="20000"/>
                        <a:lumOff val="80000"/>
                      </a:schemeClr>
                    </a:solidFill>
                  </a:tcPr>
                </a:tc>
                <a:tc>
                  <a:txBody>
                    <a:bodyPr/>
                    <a:lstStyle/>
                    <a:p>
                      <a:pPr algn="ctr" rtl="0" fontAlgn="t"/>
                      <a:r>
                        <a:rPr lang="sl-SI" sz="2000" b="0" i="0" u="none" strike="noStrike" dirty="0" smtClean="0">
                          <a:solidFill>
                            <a:srgbClr val="000000"/>
                          </a:solidFill>
                          <a:latin typeface="Calibri"/>
                        </a:rPr>
                        <a:t>3,23</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lvl="1" algn="l" rtl="0" fontAlgn="t">
                        <a:buFont typeface="Arial" pitchFamily="34" charset="0"/>
                        <a:buChar char="•"/>
                      </a:pPr>
                      <a:r>
                        <a:rPr lang="sl-SI" sz="2000" b="0" i="0" u="none" strike="noStrike" dirty="0">
                          <a:solidFill>
                            <a:srgbClr val="000000"/>
                          </a:solidFill>
                          <a:latin typeface="Calibri"/>
                        </a:rPr>
                        <a:t>ogled državne proslave </a:t>
                      </a:r>
                    </a:p>
                  </a:txBody>
                  <a:tcPr marL="428625" marR="9525" marT="9525" marB="0">
                    <a:solidFill>
                      <a:schemeClr val="tx2">
                        <a:lumMod val="20000"/>
                        <a:lumOff val="80000"/>
                      </a:schemeClr>
                    </a:solidFill>
                  </a:tcPr>
                </a:tc>
                <a:tc>
                  <a:txBody>
                    <a:bodyPr/>
                    <a:lstStyle/>
                    <a:p>
                      <a:pPr algn="ctr" rtl="0" fontAlgn="t"/>
                      <a:r>
                        <a:rPr lang="sl-SI" sz="2000" b="0" i="0" u="none" strike="noStrike" dirty="0" smtClean="0">
                          <a:solidFill>
                            <a:srgbClr val="000000"/>
                          </a:solidFill>
                          <a:latin typeface="Calibri"/>
                        </a:rPr>
                        <a:t>3,20</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r h="370840">
                <a:tc>
                  <a:txBody>
                    <a:bodyPr/>
                    <a:lstStyle/>
                    <a:p>
                      <a:pPr algn="l" rtl="0" fontAlgn="t">
                        <a:buFont typeface="Arial" pitchFamily="34" charset="0"/>
                        <a:buChar char="•"/>
                      </a:pPr>
                      <a:r>
                        <a:rPr lang="sl-SI" sz="2000" b="0" i="0" u="none" strike="noStrike" dirty="0">
                          <a:solidFill>
                            <a:srgbClr val="000000"/>
                          </a:solidFill>
                          <a:latin typeface="Calibri"/>
                        </a:rPr>
                        <a:t>poslušanje slovenske glasbe</a:t>
                      </a:r>
                    </a:p>
                  </a:txBody>
                  <a:tcPr marL="428625" marR="9525" marT="9525" marB="0">
                    <a:solidFill>
                      <a:schemeClr val="bg1"/>
                    </a:solidFill>
                  </a:tcPr>
                </a:tc>
                <a:tc>
                  <a:txBody>
                    <a:bodyPr/>
                    <a:lstStyle/>
                    <a:p>
                      <a:pPr algn="ctr" rtl="0" fontAlgn="t"/>
                      <a:r>
                        <a:rPr lang="sl-SI" sz="2000" b="0" i="0" u="none" strike="noStrike" dirty="0" smtClean="0">
                          <a:solidFill>
                            <a:srgbClr val="000000"/>
                          </a:solidFill>
                          <a:latin typeface="Calibri"/>
                        </a:rPr>
                        <a:t>2,79</a:t>
                      </a:r>
                      <a:endParaRPr lang="sl-SI" sz="2000" b="0" i="0" u="none" strike="noStrike" dirty="0">
                        <a:solidFill>
                          <a:srgbClr val="000000"/>
                        </a:solidFill>
                        <a:latin typeface="Calibri"/>
                      </a:endParaRPr>
                    </a:p>
                  </a:txBody>
                  <a:tcPr marL="9525" marR="9525" marT="9525" marB="0">
                    <a:solidFill>
                      <a:schemeClr val="accent1">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28625" y="142875"/>
            <a:ext cx="8229600" cy="1143000"/>
          </a:xfrm>
        </p:spPr>
        <p:txBody>
          <a:bodyPr rtlCol="0">
            <a:normAutofit fontScale="90000"/>
          </a:bodyPr>
          <a:lstStyle/>
          <a:p>
            <a:pPr eaLnBrk="1" fontAlgn="auto" hangingPunct="1">
              <a:spcAft>
                <a:spcPts val="0"/>
              </a:spcAft>
              <a:defRPr/>
            </a:pPr>
            <a:r>
              <a:rPr lang="sl-SI" dirty="0" smtClean="0"/>
              <a:t>Ocene primernosti pedagoških aktivnosti za razvoj domoljubja*</a:t>
            </a:r>
            <a:endParaRPr lang="sl-SI" dirty="0"/>
          </a:p>
        </p:txBody>
      </p:sp>
      <p:graphicFrame>
        <p:nvGraphicFramePr>
          <p:cNvPr id="4" name="Ograda vsebine 3"/>
          <p:cNvGraphicFramePr>
            <a:graphicFrameLocks noGrp="1"/>
          </p:cNvGraphicFramePr>
          <p:nvPr>
            <p:ph idx="1"/>
          </p:nvPr>
        </p:nvGraphicFramePr>
        <p:xfrm>
          <a:off x="142875" y="1357313"/>
          <a:ext cx="8786813" cy="5314950"/>
        </p:xfrm>
        <a:graphic>
          <a:graphicData uri="http://schemas.openxmlformats.org/drawingml/2006/table">
            <a:tbl>
              <a:tblPr firstRow="1" bandRow="1">
                <a:tableStyleId>{5C22544A-7EE6-4342-B048-85BDC9FD1C3A}</a:tableStyleId>
              </a:tblPr>
              <a:tblGrid>
                <a:gridCol w="7063079"/>
                <a:gridCol w="1723795"/>
              </a:tblGrid>
              <a:tr h="309282">
                <a:tc>
                  <a:txBody>
                    <a:bodyPr/>
                    <a:lstStyle/>
                    <a:p>
                      <a:r>
                        <a:rPr lang="sl-SI" dirty="0" smtClean="0"/>
                        <a:t>Predlogi</a:t>
                      </a:r>
                      <a:r>
                        <a:rPr lang="sl-SI" baseline="0" dirty="0" smtClean="0"/>
                        <a:t> aktivnosti;                            *NI pomembnih razlik med segmenti</a:t>
                      </a:r>
                      <a:endParaRPr lang="sl-SI" dirty="0"/>
                    </a:p>
                  </a:txBody>
                  <a:tcPr/>
                </a:tc>
                <a:tc>
                  <a:txBody>
                    <a:bodyPr/>
                    <a:lstStyle/>
                    <a:p>
                      <a:r>
                        <a:rPr lang="sl-SI" dirty="0" err="1" smtClean="0"/>
                        <a:t>Popr</a:t>
                      </a:r>
                      <a:r>
                        <a:rPr lang="sl-SI" dirty="0" smtClean="0"/>
                        <a:t>. vrednost</a:t>
                      </a:r>
                      <a:endParaRPr lang="sl-SI" dirty="0"/>
                    </a:p>
                  </a:txBody>
                  <a:tcPr/>
                </a:tc>
              </a:tr>
              <a:tr h="309282">
                <a:tc>
                  <a:txBody>
                    <a:bodyPr/>
                    <a:lstStyle/>
                    <a:p>
                      <a:pPr algn="l" fontAlgn="t">
                        <a:buFont typeface="Arial" pitchFamily="34" charset="0"/>
                        <a:buChar char="•"/>
                      </a:pPr>
                      <a:r>
                        <a:rPr lang="sl-SI" sz="1600" b="0" i="0" u="none" strike="noStrike" dirty="0">
                          <a:solidFill>
                            <a:srgbClr val="000000"/>
                          </a:solidFill>
                          <a:latin typeface="+mn-lt"/>
                        </a:rPr>
                        <a:t>ekskurzija v zamejstvo in srečanje z vrstniki na slovenskih šolah v Avstriji in Italiji</a:t>
                      </a:r>
                    </a:p>
                  </a:txBody>
                  <a:tcPr marL="9525" marR="9525" marT="9525" marB="0"/>
                </a:tc>
                <a:tc>
                  <a:txBody>
                    <a:bodyPr/>
                    <a:lstStyle/>
                    <a:p>
                      <a:pPr algn="ctr" fontAlgn="t"/>
                      <a:r>
                        <a:rPr lang="sl-SI" sz="1600" b="0" i="0" u="none" strike="noStrike" dirty="0">
                          <a:solidFill>
                            <a:srgbClr val="000000"/>
                          </a:solidFill>
                          <a:latin typeface="+mn-lt"/>
                        </a:rPr>
                        <a:t>4,02</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pl-PL" sz="1600" b="0" i="0" u="none" strike="noStrike" dirty="0">
                          <a:solidFill>
                            <a:srgbClr val="000000"/>
                          </a:solidFill>
                          <a:latin typeface="+mn-lt"/>
                        </a:rPr>
                        <a:t>izmenjava mnenj z debato ZA in PROTI</a:t>
                      </a:r>
                    </a:p>
                  </a:txBody>
                  <a:tcPr marL="9525" marR="9525" marT="9525" marB="0"/>
                </a:tc>
                <a:tc>
                  <a:txBody>
                    <a:bodyPr/>
                    <a:lstStyle/>
                    <a:p>
                      <a:pPr algn="ctr" fontAlgn="t"/>
                      <a:r>
                        <a:rPr lang="sl-SI" sz="1600" b="0" i="0" u="none" strike="noStrike" dirty="0" smtClean="0">
                          <a:solidFill>
                            <a:srgbClr val="000000"/>
                          </a:solidFill>
                          <a:latin typeface="+mn-lt"/>
                        </a:rPr>
                        <a:t>3,80</a:t>
                      </a:r>
                      <a:endParaRPr lang="sl-SI" sz="1600" b="0" i="0" u="none" strike="noStrike" dirty="0">
                        <a:solidFill>
                          <a:srgbClr val="000000"/>
                        </a:solidFill>
                        <a:latin typeface="+mn-lt"/>
                      </a:endParaRP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v-SE" sz="1600" b="0" i="0" u="none" strike="noStrike">
                          <a:solidFill>
                            <a:srgbClr val="000000"/>
                          </a:solidFill>
                          <a:latin typeface="+mn-lt"/>
                        </a:rPr>
                        <a:t>obisk sodišča in  prikaz postopka sojenja</a:t>
                      </a:r>
                    </a:p>
                  </a:txBody>
                  <a:tcPr marL="9525" marR="9525" marT="9525" marB="0"/>
                </a:tc>
                <a:tc>
                  <a:txBody>
                    <a:bodyPr/>
                    <a:lstStyle/>
                    <a:p>
                      <a:pPr algn="ctr" fontAlgn="t"/>
                      <a:r>
                        <a:rPr lang="sl-SI" sz="1600" b="0" i="0" u="none" strike="noStrike" dirty="0">
                          <a:solidFill>
                            <a:srgbClr val="000000"/>
                          </a:solidFill>
                          <a:latin typeface="+mn-lt"/>
                        </a:rPr>
                        <a:t>3,64</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a:solidFill>
                            <a:srgbClr val="000000"/>
                          </a:solidFill>
                          <a:latin typeface="+mn-lt"/>
                        </a:rPr>
                        <a:t>aktivno sodelovanje na tematskem dnevu na terenu</a:t>
                      </a:r>
                    </a:p>
                  </a:txBody>
                  <a:tcPr marL="9525" marR="9525" marT="9525" marB="0"/>
                </a:tc>
                <a:tc>
                  <a:txBody>
                    <a:bodyPr/>
                    <a:lstStyle/>
                    <a:p>
                      <a:pPr algn="ctr" fontAlgn="t"/>
                      <a:r>
                        <a:rPr lang="sl-SI" sz="1600" b="0" i="0" u="none" strike="noStrike" dirty="0">
                          <a:solidFill>
                            <a:srgbClr val="000000"/>
                          </a:solidFill>
                          <a:latin typeface="+mn-lt"/>
                        </a:rPr>
                        <a:t>3,62</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dirty="0">
                          <a:solidFill>
                            <a:srgbClr val="000000"/>
                          </a:solidFill>
                          <a:latin typeface="+mn-lt"/>
                        </a:rPr>
                        <a:t>tridnevni  tematski tabori (varstvo okolja, pravice manjšin, zaščita živali ipd.)</a:t>
                      </a:r>
                    </a:p>
                  </a:txBody>
                  <a:tcPr marL="9525" marR="9525" marT="9525" marB="0"/>
                </a:tc>
                <a:tc>
                  <a:txBody>
                    <a:bodyPr/>
                    <a:lstStyle/>
                    <a:p>
                      <a:pPr algn="ctr" fontAlgn="t"/>
                      <a:r>
                        <a:rPr lang="sl-SI" sz="1600" b="0" i="0" u="none" strike="noStrike" dirty="0">
                          <a:solidFill>
                            <a:srgbClr val="000000"/>
                          </a:solidFill>
                          <a:latin typeface="+mn-lt"/>
                        </a:rPr>
                        <a:t>3,53</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a:solidFill>
                            <a:srgbClr val="000000"/>
                          </a:solidFill>
                          <a:latin typeface="+mn-lt"/>
                        </a:rPr>
                        <a:t>različne ustvarjalne delavnice (likovne, literarne, glasbene, filmske…)</a:t>
                      </a:r>
                    </a:p>
                  </a:txBody>
                  <a:tcPr marL="9525" marR="9525" marT="9525" marB="0"/>
                </a:tc>
                <a:tc>
                  <a:txBody>
                    <a:bodyPr/>
                    <a:lstStyle/>
                    <a:p>
                      <a:pPr algn="ctr" fontAlgn="t"/>
                      <a:r>
                        <a:rPr lang="sl-SI" sz="1600" b="0" i="0" u="none" strike="noStrike" dirty="0">
                          <a:solidFill>
                            <a:srgbClr val="000000"/>
                          </a:solidFill>
                          <a:latin typeface="+mn-lt"/>
                        </a:rPr>
                        <a:t>3,43</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a:solidFill>
                            <a:srgbClr val="000000"/>
                          </a:solidFill>
                          <a:latin typeface="+mn-lt"/>
                        </a:rPr>
                        <a:t>sodelovanje na vojaški vaji in pogovor z vojaki ter starešinami</a:t>
                      </a:r>
                    </a:p>
                  </a:txBody>
                  <a:tcPr marL="9525" marR="9525" marT="9525" marB="0"/>
                </a:tc>
                <a:tc>
                  <a:txBody>
                    <a:bodyPr/>
                    <a:lstStyle/>
                    <a:p>
                      <a:pPr algn="ctr" fontAlgn="t"/>
                      <a:r>
                        <a:rPr lang="sl-SI" sz="1600" b="0" i="0" u="none" strike="noStrike" dirty="0">
                          <a:solidFill>
                            <a:srgbClr val="000000"/>
                          </a:solidFill>
                          <a:latin typeface="+mn-lt"/>
                        </a:rPr>
                        <a:t>3,39</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a:solidFill>
                            <a:srgbClr val="000000"/>
                          </a:solidFill>
                          <a:latin typeface="+mn-lt"/>
                        </a:rPr>
                        <a:t>obisk policijske postaje in seznanitev s pravicami in dolžnostmi pri legitimiranju</a:t>
                      </a:r>
                    </a:p>
                  </a:txBody>
                  <a:tcPr marL="9525" marR="9525" marT="9525" marB="0"/>
                </a:tc>
                <a:tc>
                  <a:txBody>
                    <a:bodyPr/>
                    <a:lstStyle/>
                    <a:p>
                      <a:pPr algn="ctr" fontAlgn="t"/>
                      <a:r>
                        <a:rPr lang="sl-SI" sz="1600" b="0" i="0" u="none" strike="noStrike" dirty="0">
                          <a:solidFill>
                            <a:srgbClr val="000000"/>
                          </a:solidFill>
                          <a:latin typeface="+mn-lt"/>
                        </a:rPr>
                        <a:t>3,35</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pl-PL" sz="1600" b="0" i="0" u="none" strike="noStrike">
                          <a:solidFill>
                            <a:srgbClr val="000000"/>
                          </a:solidFill>
                          <a:latin typeface="+mn-lt"/>
                        </a:rPr>
                        <a:t>obisk TV studia in pogovor z urednikom dnevnih poročil </a:t>
                      </a:r>
                    </a:p>
                  </a:txBody>
                  <a:tcPr marL="9525" marR="9525" marT="9525" marB="0"/>
                </a:tc>
                <a:tc>
                  <a:txBody>
                    <a:bodyPr/>
                    <a:lstStyle/>
                    <a:p>
                      <a:pPr algn="ctr" fontAlgn="t"/>
                      <a:r>
                        <a:rPr lang="sl-SI" sz="1600" b="0" i="0" u="none" strike="noStrike" dirty="0">
                          <a:solidFill>
                            <a:srgbClr val="000000"/>
                          </a:solidFill>
                          <a:latin typeface="+mn-lt"/>
                        </a:rPr>
                        <a:t>3,27</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a:solidFill>
                            <a:srgbClr val="000000"/>
                          </a:solidFill>
                          <a:latin typeface="+mn-lt"/>
                        </a:rPr>
                        <a:t>obisk in ogled slovenskega parlamenta ter pogovor s poslanci</a:t>
                      </a:r>
                    </a:p>
                  </a:txBody>
                  <a:tcPr marL="9525" marR="9525" marT="9525" marB="0"/>
                </a:tc>
                <a:tc>
                  <a:txBody>
                    <a:bodyPr/>
                    <a:lstStyle/>
                    <a:p>
                      <a:pPr algn="ctr" fontAlgn="t"/>
                      <a:r>
                        <a:rPr lang="sl-SI" sz="1600" b="0" i="0" u="none" strike="noStrike" dirty="0">
                          <a:solidFill>
                            <a:srgbClr val="000000"/>
                          </a:solidFill>
                          <a:latin typeface="+mn-lt"/>
                        </a:rPr>
                        <a:t>3,26</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a:solidFill>
                            <a:srgbClr val="000000"/>
                          </a:solidFill>
                          <a:latin typeface="+mn-lt"/>
                        </a:rPr>
                        <a:t>petdnevno »obvezno« prostovoljno delo v organizaciji po svoji izbiri</a:t>
                      </a:r>
                    </a:p>
                  </a:txBody>
                  <a:tcPr marL="9525" marR="9525" marT="9525" marB="0"/>
                </a:tc>
                <a:tc>
                  <a:txBody>
                    <a:bodyPr/>
                    <a:lstStyle/>
                    <a:p>
                      <a:pPr algn="ctr" fontAlgn="t"/>
                      <a:r>
                        <a:rPr lang="sl-SI" sz="1600" b="0" i="0" u="none" strike="noStrike" dirty="0">
                          <a:solidFill>
                            <a:srgbClr val="000000"/>
                          </a:solidFill>
                          <a:latin typeface="+mn-lt"/>
                        </a:rPr>
                        <a:t>3,25</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pl-PL" sz="1600" b="0" i="0" u="none" strike="noStrike">
                          <a:solidFill>
                            <a:srgbClr val="000000"/>
                          </a:solidFill>
                          <a:latin typeface="+mn-lt"/>
                        </a:rPr>
                        <a:t>obisk zaporov in pogovor s pazniki ter zaporniki</a:t>
                      </a:r>
                    </a:p>
                  </a:txBody>
                  <a:tcPr marL="9525" marR="9525" marT="9525" marB="0"/>
                </a:tc>
                <a:tc>
                  <a:txBody>
                    <a:bodyPr/>
                    <a:lstStyle/>
                    <a:p>
                      <a:pPr algn="ctr" fontAlgn="t"/>
                      <a:r>
                        <a:rPr lang="sl-SI" sz="1600" b="0" i="0" u="none" strike="noStrike" dirty="0">
                          <a:solidFill>
                            <a:srgbClr val="000000"/>
                          </a:solidFill>
                          <a:latin typeface="+mn-lt"/>
                        </a:rPr>
                        <a:t>3,25</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a:solidFill>
                            <a:srgbClr val="000000"/>
                          </a:solidFill>
                          <a:latin typeface="+mn-lt"/>
                        </a:rPr>
                        <a:t>igranje vlog v različnih konfliktnih situacijah</a:t>
                      </a:r>
                    </a:p>
                  </a:txBody>
                  <a:tcPr marL="9525" marR="9525" marT="9525" marB="0"/>
                </a:tc>
                <a:tc>
                  <a:txBody>
                    <a:bodyPr/>
                    <a:lstStyle/>
                    <a:p>
                      <a:pPr algn="ctr" fontAlgn="t"/>
                      <a:r>
                        <a:rPr lang="sl-SI" sz="1600" b="0" i="0" u="none" strike="noStrike" dirty="0" smtClean="0">
                          <a:solidFill>
                            <a:srgbClr val="000000"/>
                          </a:solidFill>
                          <a:latin typeface="+mn-lt"/>
                        </a:rPr>
                        <a:t>3,20</a:t>
                      </a:r>
                      <a:endParaRPr lang="sl-SI" sz="1600" b="0" i="0" u="none" strike="noStrike" dirty="0">
                        <a:solidFill>
                          <a:srgbClr val="000000"/>
                        </a:solidFill>
                        <a:latin typeface="+mn-lt"/>
                      </a:endParaRP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pl-PL" sz="1600" b="0" i="0" u="none" strike="noStrike">
                          <a:solidFill>
                            <a:srgbClr val="000000"/>
                          </a:solidFill>
                          <a:latin typeface="+mn-lt"/>
                        </a:rPr>
                        <a:t>obisk lokalne upravne enote (občine) in</a:t>
                      </a:r>
                    </a:p>
                  </a:txBody>
                  <a:tcPr marL="9525" marR="9525" marT="9525" marB="0"/>
                </a:tc>
                <a:tc>
                  <a:txBody>
                    <a:bodyPr/>
                    <a:lstStyle/>
                    <a:p>
                      <a:pPr algn="ctr" fontAlgn="t"/>
                      <a:r>
                        <a:rPr lang="sl-SI" sz="1600" b="0" i="0" u="none" strike="noStrike" dirty="0">
                          <a:solidFill>
                            <a:srgbClr val="000000"/>
                          </a:solidFill>
                          <a:latin typeface="+mn-lt"/>
                        </a:rPr>
                        <a:t>3,03</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dirty="0">
                          <a:solidFill>
                            <a:srgbClr val="000000"/>
                          </a:solidFill>
                          <a:latin typeface="+mn-lt"/>
                        </a:rPr>
                        <a:t>obisk notarja in seznanitev z njegovimi pristojnostmi </a:t>
                      </a:r>
                    </a:p>
                  </a:txBody>
                  <a:tcPr marL="9525" marR="9525" marT="9525" marB="0"/>
                </a:tc>
                <a:tc>
                  <a:txBody>
                    <a:bodyPr/>
                    <a:lstStyle/>
                    <a:p>
                      <a:pPr algn="ctr" fontAlgn="t"/>
                      <a:r>
                        <a:rPr lang="sl-SI" sz="1600" b="0" i="0" u="none" strike="noStrike" dirty="0">
                          <a:solidFill>
                            <a:srgbClr val="000000"/>
                          </a:solidFill>
                          <a:latin typeface="+mn-lt"/>
                        </a:rPr>
                        <a:t>2,79</a:t>
                      </a:r>
                    </a:p>
                  </a:txBody>
                  <a:tcPr marL="9525" marR="9525" marT="9525" marB="0">
                    <a:solidFill>
                      <a:schemeClr val="accent1">
                        <a:lumMod val="40000"/>
                        <a:lumOff val="60000"/>
                      </a:schemeClr>
                    </a:solidFill>
                  </a:tcPr>
                </a:tc>
              </a:tr>
              <a:tr h="309282">
                <a:tc>
                  <a:txBody>
                    <a:bodyPr/>
                    <a:lstStyle/>
                    <a:p>
                      <a:pPr algn="l" fontAlgn="t">
                        <a:buFont typeface="Arial" pitchFamily="34" charset="0"/>
                        <a:buChar char="•"/>
                      </a:pPr>
                      <a:r>
                        <a:rPr lang="sl-SI" sz="1600" b="0" i="0" u="none" strike="noStrike" dirty="0">
                          <a:solidFill>
                            <a:srgbClr val="000000"/>
                          </a:solidFill>
                          <a:latin typeface="+mn-lt"/>
                        </a:rPr>
                        <a:t>obisk zemljiške knjige</a:t>
                      </a:r>
                    </a:p>
                  </a:txBody>
                  <a:tcPr marL="9525" marR="9525" marT="9525" marB="0"/>
                </a:tc>
                <a:tc>
                  <a:txBody>
                    <a:bodyPr/>
                    <a:lstStyle/>
                    <a:p>
                      <a:pPr algn="ctr" fontAlgn="t"/>
                      <a:r>
                        <a:rPr lang="sl-SI" sz="1600" b="0" i="0" u="none" strike="noStrike" dirty="0">
                          <a:solidFill>
                            <a:srgbClr val="000000"/>
                          </a:solidFill>
                          <a:latin typeface="+mn-lt"/>
                        </a:rPr>
                        <a:t>2,69</a:t>
                      </a:r>
                    </a:p>
                  </a:txBody>
                  <a:tcPr marL="9525" marR="9525" marT="9525" marB="0">
                    <a:solidFill>
                      <a:schemeClr val="accent1">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normAutofit fontScale="90000"/>
          </a:bodyPr>
          <a:lstStyle/>
          <a:p>
            <a:pPr eaLnBrk="1" fontAlgn="auto" hangingPunct="1">
              <a:spcAft>
                <a:spcPts val="0"/>
              </a:spcAft>
              <a:defRPr/>
            </a:pPr>
            <a:r>
              <a:rPr lang="sl-SI" dirty="0" smtClean="0"/>
              <a:t>Ukrepi predsednika </a:t>
            </a:r>
            <a:br>
              <a:rPr lang="sl-SI" dirty="0" smtClean="0"/>
            </a:br>
            <a:r>
              <a:rPr lang="sl-SI" dirty="0" smtClean="0"/>
              <a:t>glede na stopnjo domoljubja</a:t>
            </a:r>
            <a:endParaRPr lang="sl-SI" dirty="0"/>
          </a:p>
        </p:txBody>
      </p:sp>
      <p:graphicFrame>
        <p:nvGraphicFramePr>
          <p:cNvPr id="4" name="Ograda vsebine 3"/>
          <p:cNvGraphicFramePr>
            <a:graphicFrameLocks noGrp="1"/>
          </p:cNvGraphicFramePr>
          <p:nvPr>
            <p:ph idx="1"/>
          </p:nvPr>
        </p:nvGraphicFramePr>
        <p:xfrm>
          <a:off x="457200" y="1600200"/>
          <a:ext cx="8229600" cy="4946650"/>
        </p:xfrm>
        <a:graphic>
          <a:graphicData uri="http://schemas.openxmlformats.org/drawingml/2006/table">
            <a:tbl>
              <a:tblPr firstRow="1" bandRow="1">
                <a:tableStyleId>{5C22544A-7EE6-4342-B048-85BDC9FD1C3A}</a:tableStyleId>
              </a:tblPr>
              <a:tblGrid>
                <a:gridCol w="4972056"/>
                <a:gridCol w="571504"/>
                <a:gridCol w="571504"/>
                <a:gridCol w="571504"/>
                <a:gridCol w="642942"/>
                <a:gridCol w="900090"/>
              </a:tblGrid>
              <a:tr h="370840">
                <a:tc>
                  <a:txBody>
                    <a:bodyPr/>
                    <a:lstStyle/>
                    <a:p>
                      <a:pPr marL="342900" indent="-342900" algn="ctr" fontAlgn="t">
                        <a:buFont typeface="Arial" pitchFamily="34" charset="0"/>
                        <a:buChar char="•"/>
                      </a:pPr>
                      <a:r>
                        <a:rPr lang="sl-SI" sz="1600" b="0" i="0" u="none" strike="noStrike" dirty="0">
                          <a:solidFill>
                            <a:schemeClr val="bg1"/>
                          </a:solidFill>
                          <a:latin typeface="+mn-lt"/>
                        </a:rPr>
                        <a:t>Kategorija odgovora</a:t>
                      </a:r>
                    </a:p>
                  </a:txBody>
                  <a:tcPr marL="9525" marR="9525" marT="9525" marB="0" anchor="ctr"/>
                </a:tc>
                <a:tc>
                  <a:txBody>
                    <a:bodyPr/>
                    <a:lstStyle/>
                    <a:p>
                      <a:pPr algn="ctr" fontAlgn="t"/>
                      <a:r>
                        <a:rPr lang="sl-SI" sz="1600" b="0" i="0" u="none" strike="noStrike">
                          <a:solidFill>
                            <a:schemeClr val="bg1"/>
                          </a:solidFill>
                          <a:latin typeface="+mn-lt"/>
                        </a:rPr>
                        <a:t>S1:</a:t>
                      </a:r>
                    </a:p>
                  </a:txBody>
                  <a:tcPr marL="9525" marR="9525" marT="9525" marB="0" anchor="ctr"/>
                </a:tc>
                <a:tc>
                  <a:txBody>
                    <a:bodyPr/>
                    <a:lstStyle/>
                    <a:p>
                      <a:pPr algn="ctr" fontAlgn="t"/>
                      <a:r>
                        <a:rPr lang="sl-SI" sz="1600" b="0" i="0" u="none" strike="noStrike">
                          <a:solidFill>
                            <a:schemeClr val="bg1"/>
                          </a:solidFill>
                          <a:latin typeface="+mn-lt"/>
                        </a:rPr>
                        <a:t>S2:</a:t>
                      </a:r>
                    </a:p>
                  </a:txBody>
                  <a:tcPr marL="9525" marR="9525" marT="9525" marB="0" anchor="ctr"/>
                </a:tc>
                <a:tc>
                  <a:txBody>
                    <a:bodyPr/>
                    <a:lstStyle/>
                    <a:p>
                      <a:pPr algn="ctr" fontAlgn="t"/>
                      <a:r>
                        <a:rPr lang="sl-SI" sz="1600" b="0" i="0" u="none" strike="noStrike">
                          <a:solidFill>
                            <a:schemeClr val="bg1"/>
                          </a:solidFill>
                          <a:latin typeface="+mn-lt"/>
                        </a:rPr>
                        <a:t>S3:</a:t>
                      </a:r>
                    </a:p>
                  </a:txBody>
                  <a:tcPr marL="9525" marR="9525" marT="9525" marB="0" anchor="ctr"/>
                </a:tc>
                <a:tc>
                  <a:txBody>
                    <a:bodyPr/>
                    <a:lstStyle/>
                    <a:p>
                      <a:pPr algn="ctr" fontAlgn="t"/>
                      <a:r>
                        <a:rPr lang="sl-SI" sz="1600" b="0" i="0" u="none" strike="noStrike">
                          <a:solidFill>
                            <a:schemeClr val="bg1"/>
                          </a:solidFill>
                          <a:latin typeface="+mn-lt"/>
                        </a:rPr>
                        <a:t>S4:</a:t>
                      </a:r>
                    </a:p>
                  </a:txBody>
                  <a:tcPr marL="9525" marR="9525" marT="9525" marB="0" anchor="ctr"/>
                </a:tc>
                <a:tc>
                  <a:txBody>
                    <a:bodyPr/>
                    <a:lstStyle/>
                    <a:p>
                      <a:pPr algn="ctr" fontAlgn="t"/>
                      <a:r>
                        <a:rPr lang="sl-SI" sz="1600" b="1" i="0" u="none" strike="noStrike" dirty="0">
                          <a:solidFill>
                            <a:schemeClr val="bg1"/>
                          </a:solidFill>
                          <a:latin typeface="+mn-lt"/>
                        </a:rPr>
                        <a:t>SKUPNO</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dirty="0">
                          <a:solidFill>
                            <a:srgbClr val="000000"/>
                          </a:solidFill>
                          <a:latin typeface="+mn-lt"/>
                        </a:rPr>
                        <a:t>proti politikom (zamenjal, ukinil...)</a:t>
                      </a:r>
                    </a:p>
                  </a:txBody>
                  <a:tcPr marL="9525" marR="9525" marT="9525" marB="0" anchor="ctr">
                    <a:solidFill>
                      <a:schemeClr val="bg1"/>
                    </a:solidFill>
                  </a:tcPr>
                </a:tc>
                <a:tc>
                  <a:txBody>
                    <a:bodyPr/>
                    <a:lstStyle/>
                    <a:p>
                      <a:pPr algn="r" fontAlgn="t"/>
                      <a:r>
                        <a:rPr lang="sl-SI" sz="1600" b="0" i="0" u="none" strike="noStrike" dirty="0">
                          <a:solidFill>
                            <a:schemeClr val="tx1"/>
                          </a:solidFill>
                          <a:latin typeface="+mn-lt"/>
                        </a:rPr>
                        <a:t>42,9%</a:t>
                      </a:r>
                    </a:p>
                  </a:txBody>
                  <a:tcPr marL="9525" marR="9525" marT="9525" marB="0" anchor="ctr">
                    <a:solidFill>
                      <a:schemeClr val="bg1"/>
                    </a:solidFill>
                  </a:tcPr>
                </a:tc>
                <a:tc>
                  <a:txBody>
                    <a:bodyPr/>
                    <a:lstStyle/>
                    <a:p>
                      <a:pPr algn="r" fontAlgn="t"/>
                      <a:r>
                        <a:rPr lang="sl-SI" sz="1600" b="0" i="0" u="none" strike="noStrike" dirty="0">
                          <a:solidFill>
                            <a:srgbClr val="000000"/>
                          </a:solidFill>
                          <a:latin typeface="+mn-lt"/>
                        </a:rPr>
                        <a:t>26,9%</a:t>
                      </a:r>
                    </a:p>
                  </a:txBody>
                  <a:tcPr marL="9525" marR="9525" marT="9525" marB="0" anchor="ctr"/>
                </a:tc>
                <a:tc>
                  <a:txBody>
                    <a:bodyPr/>
                    <a:lstStyle/>
                    <a:p>
                      <a:pPr algn="r" fontAlgn="t"/>
                      <a:r>
                        <a:rPr lang="sl-SI" sz="1600" b="0" i="0" u="none" strike="noStrike" dirty="0">
                          <a:solidFill>
                            <a:srgbClr val="000000"/>
                          </a:solidFill>
                          <a:latin typeface="+mn-lt"/>
                        </a:rPr>
                        <a:t>31,9%</a:t>
                      </a:r>
                    </a:p>
                  </a:txBody>
                  <a:tcPr marL="9525" marR="9525" marT="9525" marB="0" anchor="ctr"/>
                </a:tc>
                <a:tc>
                  <a:txBody>
                    <a:bodyPr/>
                    <a:lstStyle/>
                    <a:p>
                      <a:pPr algn="r" fontAlgn="t"/>
                      <a:r>
                        <a:rPr lang="sl-SI" sz="1600" b="0" i="0" u="none" strike="noStrike">
                          <a:solidFill>
                            <a:srgbClr val="000000"/>
                          </a:solidFill>
                          <a:latin typeface="+mn-lt"/>
                        </a:rPr>
                        <a:t>31,3%</a:t>
                      </a:r>
                    </a:p>
                  </a:txBody>
                  <a:tcPr marL="9525" marR="9525" marT="9525" marB="0" anchor="ctr"/>
                </a:tc>
                <a:tc>
                  <a:txBody>
                    <a:bodyPr/>
                    <a:lstStyle/>
                    <a:p>
                      <a:pPr algn="ctr" fontAlgn="t"/>
                      <a:r>
                        <a:rPr lang="sl-SI" sz="1600" b="1" i="0" u="none" strike="noStrike">
                          <a:solidFill>
                            <a:srgbClr val="000000"/>
                          </a:solidFill>
                          <a:latin typeface="+mn-lt"/>
                        </a:rPr>
                        <a:t>31,3%</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dirty="0">
                          <a:solidFill>
                            <a:srgbClr val="000000"/>
                          </a:solidFill>
                          <a:latin typeface="+mn-lt"/>
                        </a:rPr>
                        <a:t>naredil red (spremenil zakone, kaznoval...)</a:t>
                      </a:r>
                    </a:p>
                  </a:txBody>
                  <a:tcPr marL="9525" marR="9525" marT="9525" marB="0" anchor="ctr">
                    <a:solidFill>
                      <a:schemeClr val="bg1"/>
                    </a:solidFill>
                  </a:tcPr>
                </a:tc>
                <a:tc>
                  <a:txBody>
                    <a:bodyPr/>
                    <a:lstStyle/>
                    <a:p>
                      <a:pPr algn="r" fontAlgn="t"/>
                      <a:r>
                        <a:rPr lang="sl-SI" sz="1600" b="0" i="0" u="none" strike="noStrike">
                          <a:solidFill>
                            <a:srgbClr val="000000"/>
                          </a:solidFill>
                          <a:latin typeface="+mn-lt"/>
                        </a:rPr>
                        <a:t>28,6%</a:t>
                      </a:r>
                    </a:p>
                  </a:txBody>
                  <a:tcPr marL="9525" marR="9525" marT="9525" marB="0" anchor="ctr"/>
                </a:tc>
                <a:tc>
                  <a:txBody>
                    <a:bodyPr/>
                    <a:lstStyle/>
                    <a:p>
                      <a:pPr algn="r" fontAlgn="t"/>
                      <a:r>
                        <a:rPr lang="sl-SI" sz="1600" b="0" i="0" u="none" strike="noStrike">
                          <a:solidFill>
                            <a:srgbClr val="000000"/>
                          </a:solidFill>
                          <a:latin typeface="+mn-lt"/>
                        </a:rPr>
                        <a:t>26,1%</a:t>
                      </a:r>
                    </a:p>
                  </a:txBody>
                  <a:tcPr marL="9525" marR="9525" marT="9525" marB="0" anchor="ctr"/>
                </a:tc>
                <a:tc>
                  <a:txBody>
                    <a:bodyPr/>
                    <a:lstStyle/>
                    <a:p>
                      <a:pPr algn="r" fontAlgn="t"/>
                      <a:r>
                        <a:rPr lang="sl-SI" sz="1600" b="0" i="0" u="none" strike="noStrike">
                          <a:solidFill>
                            <a:srgbClr val="000000"/>
                          </a:solidFill>
                          <a:latin typeface="+mn-lt"/>
                        </a:rPr>
                        <a:t>23,0%</a:t>
                      </a:r>
                    </a:p>
                  </a:txBody>
                  <a:tcPr marL="9525" marR="9525" marT="9525" marB="0" anchor="ctr"/>
                </a:tc>
                <a:tc>
                  <a:txBody>
                    <a:bodyPr/>
                    <a:lstStyle/>
                    <a:p>
                      <a:pPr algn="r" fontAlgn="t"/>
                      <a:r>
                        <a:rPr lang="sl-SI" sz="1600" b="0" i="0" u="none" strike="noStrike" dirty="0">
                          <a:solidFill>
                            <a:srgbClr val="000000"/>
                          </a:solidFill>
                          <a:latin typeface="+mn-lt"/>
                        </a:rPr>
                        <a:t>25,0%</a:t>
                      </a:r>
                    </a:p>
                  </a:txBody>
                  <a:tcPr marL="9525" marR="9525" marT="9525" marB="0" anchor="ctr"/>
                </a:tc>
                <a:tc>
                  <a:txBody>
                    <a:bodyPr/>
                    <a:lstStyle/>
                    <a:p>
                      <a:pPr algn="ctr" fontAlgn="t"/>
                      <a:r>
                        <a:rPr lang="sl-SI" sz="1600" b="1" i="0" u="none" strike="noStrike" dirty="0">
                          <a:solidFill>
                            <a:srgbClr val="000000"/>
                          </a:solidFill>
                          <a:latin typeface="+mn-lt"/>
                        </a:rPr>
                        <a:t>25,1%</a:t>
                      </a:r>
                    </a:p>
                  </a:txBody>
                  <a:tcPr marL="9525" marR="9525" marT="9525" marB="0" anchor="ctr"/>
                </a:tc>
              </a:tr>
              <a:tr h="370840">
                <a:tc>
                  <a:txBody>
                    <a:bodyPr/>
                    <a:lstStyle/>
                    <a:p>
                      <a:pPr marL="342900" indent="-342900" algn="just" fontAlgn="b">
                        <a:buFont typeface="Arial" pitchFamily="34" charset="0"/>
                        <a:buChar char="•"/>
                      </a:pPr>
                      <a:r>
                        <a:rPr lang="pl-PL" sz="1600" b="0" i="0" u="none" strike="noStrike">
                          <a:solidFill>
                            <a:srgbClr val="000000"/>
                          </a:solidFill>
                          <a:latin typeface="+mn-lt"/>
                        </a:rPr>
                        <a:t>boljši svet (na splošno ali konkretni predlogi)</a:t>
                      </a:r>
                    </a:p>
                  </a:txBody>
                  <a:tcPr marL="9525" marR="9525" marT="9525" marB="0" anchor="ctr"/>
                </a:tc>
                <a:tc>
                  <a:txBody>
                    <a:bodyPr/>
                    <a:lstStyle/>
                    <a:p>
                      <a:pPr algn="r" fontAlgn="t"/>
                      <a:r>
                        <a:rPr lang="sl-SI" sz="1600" b="0" i="0" u="none" strike="noStrike">
                          <a:solidFill>
                            <a:srgbClr val="000000"/>
                          </a:solidFill>
                          <a:latin typeface="+mn-lt"/>
                        </a:rPr>
                        <a:t>14,3%</a:t>
                      </a:r>
                    </a:p>
                  </a:txBody>
                  <a:tcPr marL="9525" marR="9525" marT="9525" marB="0" anchor="ctr"/>
                </a:tc>
                <a:tc>
                  <a:txBody>
                    <a:bodyPr/>
                    <a:lstStyle/>
                    <a:p>
                      <a:pPr algn="r" fontAlgn="t"/>
                      <a:r>
                        <a:rPr lang="sl-SI" sz="1600" b="0" i="0" u="none" strike="noStrike" dirty="0">
                          <a:solidFill>
                            <a:schemeClr val="tx1"/>
                          </a:solidFill>
                          <a:latin typeface="+mn-lt"/>
                        </a:rPr>
                        <a:t>32,8%</a:t>
                      </a:r>
                    </a:p>
                  </a:txBody>
                  <a:tcPr marL="9525" marR="9525" marT="9525" marB="0" anchor="ctr">
                    <a:solidFill>
                      <a:schemeClr val="bg1"/>
                    </a:solidFill>
                  </a:tcPr>
                </a:tc>
                <a:tc>
                  <a:txBody>
                    <a:bodyPr/>
                    <a:lstStyle/>
                    <a:p>
                      <a:pPr algn="r" fontAlgn="t"/>
                      <a:r>
                        <a:rPr lang="sl-SI" sz="1600" b="0" i="0" u="none" strike="noStrike">
                          <a:solidFill>
                            <a:srgbClr val="000000"/>
                          </a:solidFill>
                          <a:latin typeface="+mn-lt"/>
                        </a:rPr>
                        <a:t>23,0%</a:t>
                      </a:r>
                    </a:p>
                  </a:txBody>
                  <a:tcPr marL="9525" marR="9525" marT="9525" marB="0" anchor="ctr"/>
                </a:tc>
                <a:tc>
                  <a:txBody>
                    <a:bodyPr/>
                    <a:lstStyle/>
                    <a:p>
                      <a:pPr algn="r" fontAlgn="t"/>
                      <a:r>
                        <a:rPr lang="sl-SI" sz="1600" b="0" i="0" u="none" strike="noStrike">
                          <a:solidFill>
                            <a:srgbClr val="000000"/>
                          </a:solidFill>
                          <a:latin typeface="+mn-lt"/>
                        </a:rPr>
                        <a:t>22,5%</a:t>
                      </a:r>
                    </a:p>
                  </a:txBody>
                  <a:tcPr marL="9525" marR="9525" marT="9525" marB="0" anchor="ctr"/>
                </a:tc>
                <a:tc>
                  <a:txBody>
                    <a:bodyPr/>
                    <a:lstStyle/>
                    <a:p>
                      <a:pPr algn="ctr" fontAlgn="t"/>
                      <a:r>
                        <a:rPr lang="sl-SI" sz="1600" b="1" i="0" u="none" strike="noStrike" dirty="0">
                          <a:solidFill>
                            <a:srgbClr val="000000"/>
                          </a:solidFill>
                          <a:latin typeface="+mn-lt"/>
                        </a:rPr>
                        <a:t>24,8%</a:t>
                      </a:r>
                    </a:p>
                  </a:txBody>
                  <a:tcPr marL="9525" marR="9525" marT="9525" marB="0" anchor="ctr"/>
                </a:tc>
              </a:tr>
              <a:tr h="370840">
                <a:tc>
                  <a:txBody>
                    <a:bodyPr/>
                    <a:lstStyle/>
                    <a:p>
                      <a:pPr marL="342900" indent="-342900" algn="l" fontAlgn="b">
                        <a:buFont typeface="Arial" pitchFamily="34" charset="0"/>
                        <a:buChar char="•"/>
                      </a:pPr>
                      <a:r>
                        <a:rPr lang="sl-SI" sz="1600" b="0" i="0" u="none" strike="noStrike" dirty="0">
                          <a:solidFill>
                            <a:srgbClr val="000000"/>
                          </a:solidFill>
                          <a:latin typeface="+mn-lt"/>
                        </a:rPr>
                        <a:t>boljše za mlade (štipendije, boljša šola, </a:t>
                      </a:r>
                      <a:r>
                        <a:rPr lang="sl-SI" sz="1600" b="0" i="0" u="none" strike="noStrike" dirty="0" smtClean="0">
                          <a:solidFill>
                            <a:srgbClr val="000000"/>
                          </a:solidFill>
                          <a:latin typeface="+mn-lt"/>
                        </a:rPr>
                        <a:t/>
                      </a:r>
                      <a:br>
                        <a:rPr lang="sl-SI" sz="1600" b="0" i="0" u="none" strike="noStrike" dirty="0" smtClean="0">
                          <a:solidFill>
                            <a:srgbClr val="000000"/>
                          </a:solidFill>
                          <a:latin typeface="+mn-lt"/>
                        </a:rPr>
                      </a:br>
                      <a:r>
                        <a:rPr lang="sl-SI" sz="1600" b="0" i="0" u="none" strike="noStrike" dirty="0" smtClean="0">
                          <a:solidFill>
                            <a:srgbClr val="000000"/>
                          </a:solidFill>
                          <a:latin typeface="+mn-lt"/>
                        </a:rPr>
                        <a:t>brezplačna </a:t>
                      </a:r>
                      <a:r>
                        <a:rPr lang="sl-SI" sz="1600" b="0" i="0" u="none" strike="noStrike" dirty="0">
                          <a:solidFill>
                            <a:srgbClr val="000000"/>
                          </a:solidFill>
                          <a:latin typeface="+mn-lt"/>
                        </a:rPr>
                        <a:t>malica...)</a:t>
                      </a:r>
                    </a:p>
                  </a:txBody>
                  <a:tcPr marL="9525" marR="9525" marT="9525" marB="0" anchor="ctr"/>
                </a:tc>
                <a:tc>
                  <a:txBody>
                    <a:bodyPr/>
                    <a:lstStyle/>
                    <a:p>
                      <a:pPr algn="r" fontAlgn="t"/>
                      <a:r>
                        <a:rPr lang="sl-SI" sz="1600" b="0" i="0" u="none" strike="noStrike">
                          <a:solidFill>
                            <a:srgbClr val="000000"/>
                          </a:solidFill>
                          <a:latin typeface="+mn-lt"/>
                        </a:rPr>
                        <a:t>21,4%</a:t>
                      </a:r>
                    </a:p>
                  </a:txBody>
                  <a:tcPr marL="9525" marR="9525" marT="9525" marB="0" anchor="ctr"/>
                </a:tc>
                <a:tc>
                  <a:txBody>
                    <a:bodyPr/>
                    <a:lstStyle/>
                    <a:p>
                      <a:pPr algn="r" fontAlgn="t"/>
                      <a:r>
                        <a:rPr lang="sl-SI" sz="1600" b="0" i="0" u="none" strike="noStrike">
                          <a:solidFill>
                            <a:srgbClr val="000000"/>
                          </a:solidFill>
                          <a:latin typeface="+mn-lt"/>
                        </a:rPr>
                        <a:t>25,2%</a:t>
                      </a:r>
                    </a:p>
                  </a:txBody>
                  <a:tcPr marL="9525" marR="9525" marT="9525" marB="0" anchor="ctr"/>
                </a:tc>
                <a:tc>
                  <a:txBody>
                    <a:bodyPr/>
                    <a:lstStyle/>
                    <a:p>
                      <a:pPr algn="r" fontAlgn="t"/>
                      <a:r>
                        <a:rPr lang="sl-SI" sz="1600" b="0" i="0" u="none" strike="noStrike">
                          <a:solidFill>
                            <a:srgbClr val="000000"/>
                          </a:solidFill>
                          <a:latin typeface="+mn-lt"/>
                        </a:rPr>
                        <a:t>25,7%</a:t>
                      </a:r>
                    </a:p>
                  </a:txBody>
                  <a:tcPr marL="9525" marR="9525" marT="9525" marB="0" anchor="ctr"/>
                </a:tc>
                <a:tc>
                  <a:txBody>
                    <a:bodyPr/>
                    <a:lstStyle/>
                    <a:p>
                      <a:pPr algn="r" fontAlgn="t"/>
                      <a:r>
                        <a:rPr lang="sl-SI" sz="1600" b="0" i="0" u="none" strike="noStrike">
                          <a:solidFill>
                            <a:srgbClr val="000000"/>
                          </a:solidFill>
                          <a:latin typeface="+mn-lt"/>
                        </a:rPr>
                        <a:t>23,8%</a:t>
                      </a:r>
                    </a:p>
                  </a:txBody>
                  <a:tcPr marL="9525" marR="9525" marT="9525" marB="0" anchor="ctr"/>
                </a:tc>
                <a:tc>
                  <a:txBody>
                    <a:bodyPr/>
                    <a:lstStyle/>
                    <a:p>
                      <a:pPr algn="ctr" fontAlgn="t"/>
                      <a:r>
                        <a:rPr lang="sl-SI" sz="1600" b="1" i="0" u="none" strike="noStrike" dirty="0">
                          <a:solidFill>
                            <a:srgbClr val="000000"/>
                          </a:solidFill>
                          <a:latin typeface="+mn-lt"/>
                        </a:rPr>
                        <a:t>24,3%</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a:solidFill>
                            <a:srgbClr val="000000"/>
                          </a:solidFill>
                          <a:latin typeface="+mn-lt"/>
                        </a:rPr>
                        <a:t>davki dol, plače gor</a:t>
                      </a:r>
                    </a:p>
                  </a:txBody>
                  <a:tcPr marL="9525" marR="9525" marT="9525" marB="0" anchor="ctr"/>
                </a:tc>
                <a:tc>
                  <a:txBody>
                    <a:bodyPr/>
                    <a:lstStyle/>
                    <a:p>
                      <a:pPr algn="r" fontAlgn="t"/>
                      <a:r>
                        <a:rPr lang="sl-SI" sz="1600" b="0" i="0" u="none" strike="noStrike">
                          <a:solidFill>
                            <a:srgbClr val="000000"/>
                          </a:solidFill>
                          <a:latin typeface="+mn-lt"/>
                        </a:rPr>
                        <a:t>21,4%</a:t>
                      </a:r>
                    </a:p>
                  </a:txBody>
                  <a:tcPr marL="9525" marR="9525" marT="9525" marB="0" anchor="ctr"/>
                </a:tc>
                <a:tc>
                  <a:txBody>
                    <a:bodyPr/>
                    <a:lstStyle/>
                    <a:p>
                      <a:pPr algn="r" fontAlgn="t"/>
                      <a:r>
                        <a:rPr lang="sl-SI" sz="1600" b="0" i="0" u="none" strike="noStrike">
                          <a:solidFill>
                            <a:srgbClr val="000000"/>
                          </a:solidFill>
                          <a:latin typeface="+mn-lt"/>
                        </a:rPr>
                        <a:t>21,0%</a:t>
                      </a:r>
                    </a:p>
                  </a:txBody>
                  <a:tcPr marL="9525" marR="9525" marT="9525" marB="0" anchor="ctr"/>
                </a:tc>
                <a:tc>
                  <a:txBody>
                    <a:bodyPr/>
                    <a:lstStyle/>
                    <a:p>
                      <a:pPr algn="r" fontAlgn="t"/>
                      <a:r>
                        <a:rPr lang="sl-SI" sz="1600" b="0" i="0" u="none" strike="noStrike">
                          <a:solidFill>
                            <a:srgbClr val="000000"/>
                          </a:solidFill>
                          <a:latin typeface="+mn-lt"/>
                        </a:rPr>
                        <a:t>19,5%</a:t>
                      </a:r>
                    </a:p>
                  </a:txBody>
                  <a:tcPr marL="9525" marR="9525" marT="9525" marB="0" anchor="ctr"/>
                </a:tc>
                <a:tc>
                  <a:txBody>
                    <a:bodyPr/>
                    <a:lstStyle/>
                    <a:p>
                      <a:pPr algn="r" fontAlgn="t"/>
                      <a:r>
                        <a:rPr lang="sl-SI" sz="1600" b="0" i="0" u="none" strike="noStrike" dirty="0">
                          <a:solidFill>
                            <a:schemeClr val="tx1"/>
                          </a:solidFill>
                          <a:latin typeface="+mn-lt"/>
                        </a:rPr>
                        <a:t>27,5%</a:t>
                      </a:r>
                    </a:p>
                  </a:txBody>
                  <a:tcPr marL="9525" marR="9525" marT="9525" marB="0" anchor="ctr">
                    <a:solidFill>
                      <a:schemeClr val="bg1"/>
                    </a:solidFill>
                  </a:tcPr>
                </a:tc>
                <a:tc>
                  <a:txBody>
                    <a:bodyPr/>
                    <a:lstStyle/>
                    <a:p>
                      <a:pPr algn="ctr" fontAlgn="t"/>
                      <a:r>
                        <a:rPr lang="sl-SI" sz="1600" b="1" i="0" u="none" strike="noStrike" dirty="0">
                          <a:solidFill>
                            <a:srgbClr val="000000"/>
                          </a:solidFill>
                          <a:latin typeface="+mn-lt"/>
                        </a:rPr>
                        <a:t>22,1%</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dirty="0">
                          <a:solidFill>
                            <a:srgbClr val="000000"/>
                          </a:solidFill>
                          <a:latin typeface="+mn-lt"/>
                        </a:rPr>
                        <a:t>pomagal revnim, brezdomcem... zdravje, varnost</a:t>
                      </a:r>
                    </a:p>
                  </a:txBody>
                  <a:tcPr marL="9525" marR="9525" marT="9525" marB="0" anchor="ctr">
                    <a:solidFill>
                      <a:schemeClr val="bg1"/>
                    </a:solidFill>
                  </a:tcPr>
                </a:tc>
                <a:tc>
                  <a:txBody>
                    <a:bodyPr/>
                    <a:lstStyle/>
                    <a:p>
                      <a:pPr algn="r" fontAlgn="t"/>
                      <a:r>
                        <a:rPr lang="sl-SI" sz="1600" b="0" i="0" u="none" strike="noStrike">
                          <a:solidFill>
                            <a:srgbClr val="000000"/>
                          </a:solidFill>
                          <a:latin typeface="+mn-lt"/>
                        </a:rPr>
                        <a:t>9,5%</a:t>
                      </a:r>
                    </a:p>
                  </a:txBody>
                  <a:tcPr marL="9525" marR="9525" marT="9525" marB="0" anchor="ctr"/>
                </a:tc>
                <a:tc>
                  <a:txBody>
                    <a:bodyPr/>
                    <a:lstStyle/>
                    <a:p>
                      <a:pPr algn="r" fontAlgn="t"/>
                      <a:r>
                        <a:rPr lang="sl-SI" sz="1600" b="0" i="0" u="none" strike="noStrike">
                          <a:solidFill>
                            <a:srgbClr val="000000"/>
                          </a:solidFill>
                          <a:latin typeface="+mn-lt"/>
                        </a:rPr>
                        <a:t>16,8%</a:t>
                      </a:r>
                    </a:p>
                  </a:txBody>
                  <a:tcPr marL="9525" marR="9525" marT="9525" marB="0" anchor="ctr"/>
                </a:tc>
                <a:tc>
                  <a:txBody>
                    <a:bodyPr/>
                    <a:lstStyle/>
                    <a:p>
                      <a:pPr algn="r" fontAlgn="t"/>
                      <a:r>
                        <a:rPr lang="sl-SI" sz="1600" b="0" i="0" u="none" strike="noStrike">
                          <a:solidFill>
                            <a:srgbClr val="000000"/>
                          </a:solidFill>
                          <a:latin typeface="+mn-lt"/>
                        </a:rPr>
                        <a:t>17,7%</a:t>
                      </a:r>
                    </a:p>
                  </a:txBody>
                  <a:tcPr marL="9525" marR="9525" marT="9525" marB="0" anchor="ctr"/>
                </a:tc>
                <a:tc>
                  <a:txBody>
                    <a:bodyPr/>
                    <a:lstStyle/>
                    <a:p>
                      <a:pPr algn="r" fontAlgn="t"/>
                      <a:r>
                        <a:rPr lang="sl-SI" sz="1600" b="1" i="0" u="none" strike="noStrike" dirty="0">
                          <a:solidFill>
                            <a:srgbClr val="000000"/>
                          </a:solidFill>
                          <a:latin typeface="+mn-lt"/>
                        </a:rPr>
                        <a:t>28,8</a:t>
                      </a:r>
                      <a:r>
                        <a:rPr lang="sl-SI" sz="1600" b="0" i="0" u="none" strike="noStrike" dirty="0">
                          <a:solidFill>
                            <a:srgbClr val="000000"/>
                          </a:solidFill>
                          <a:latin typeface="+mn-lt"/>
                        </a:rPr>
                        <a:t>%</a:t>
                      </a:r>
                    </a:p>
                  </a:txBody>
                  <a:tcPr marL="9525" marR="9525" marT="9525" marB="0" anchor="ctr">
                    <a:solidFill>
                      <a:schemeClr val="bg1"/>
                    </a:solidFill>
                  </a:tcPr>
                </a:tc>
                <a:tc>
                  <a:txBody>
                    <a:bodyPr/>
                    <a:lstStyle/>
                    <a:p>
                      <a:pPr algn="ctr" fontAlgn="t"/>
                      <a:r>
                        <a:rPr lang="sl-SI" sz="1600" b="1" i="0" u="none" strike="noStrike" dirty="0">
                          <a:solidFill>
                            <a:srgbClr val="000000"/>
                          </a:solidFill>
                          <a:latin typeface="+mn-lt"/>
                        </a:rPr>
                        <a:t>19,0%</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a:solidFill>
                            <a:srgbClr val="000000"/>
                          </a:solidFill>
                          <a:latin typeface="+mn-lt"/>
                        </a:rPr>
                        <a:t>brez odgovora</a:t>
                      </a:r>
                    </a:p>
                  </a:txBody>
                  <a:tcPr marL="9525" marR="9525" marT="9525" marB="0" anchor="ctr"/>
                </a:tc>
                <a:tc>
                  <a:txBody>
                    <a:bodyPr/>
                    <a:lstStyle/>
                    <a:p>
                      <a:pPr algn="r" fontAlgn="b"/>
                      <a:r>
                        <a:rPr lang="sl-SI" sz="1600" b="0" i="0" u="none" strike="noStrike">
                          <a:solidFill>
                            <a:srgbClr val="000000"/>
                          </a:solidFill>
                          <a:latin typeface="+mn-lt"/>
                        </a:rPr>
                        <a:t>16,9%</a:t>
                      </a:r>
                    </a:p>
                  </a:txBody>
                  <a:tcPr marL="9525" marR="9525" marT="9525" marB="0" anchor="ctr"/>
                </a:tc>
                <a:tc>
                  <a:txBody>
                    <a:bodyPr/>
                    <a:lstStyle/>
                    <a:p>
                      <a:pPr algn="r" fontAlgn="b"/>
                      <a:r>
                        <a:rPr lang="sl-SI" sz="1600" b="0" i="0" u="none" strike="noStrike" dirty="0">
                          <a:solidFill>
                            <a:srgbClr val="000000"/>
                          </a:solidFill>
                          <a:latin typeface="+mn-lt"/>
                        </a:rPr>
                        <a:t>25,4%</a:t>
                      </a:r>
                    </a:p>
                  </a:txBody>
                  <a:tcPr marL="9525" marR="9525" marT="9525" marB="0" anchor="ctr">
                    <a:solidFill>
                      <a:schemeClr val="bg1"/>
                    </a:solidFill>
                  </a:tcPr>
                </a:tc>
                <a:tc>
                  <a:txBody>
                    <a:bodyPr/>
                    <a:lstStyle/>
                    <a:p>
                      <a:pPr algn="r" fontAlgn="b"/>
                      <a:r>
                        <a:rPr lang="sl-SI" sz="1600" b="0" i="0" u="none" strike="noStrike">
                          <a:solidFill>
                            <a:srgbClr val="000000"/>
                          </a:solidFill>
                          <a:latin typeface="+mn-lt"/>
                        </a:rPr>
                        <a:t>15,0%</a:t>
                      </a:r>
                    </a:p>
                  </a:txBody>
                  <a:tcPr marL="9525" marR="9525" marT="9525" marB="0" anchor="ctr"/>
                </a:tc>
                <a:tc>
                  <a:txBody>
                    <a:bodyPr/>
                    <a:lstStyle/>
                    <a:p>
                      <a:pPr algn="r" fontAlgn="b"/>
                      <a:r>
                        <a:rPr lang="sl-SI" sz="1600" b="0" i="0" u="none" strike="noStrike">
                          <a:solidFill>
                            <a:srgbClr val="000000"/>
                          </a:solidFill>
                          <a:latin typeface="+mn-lt"/>
                        </a:rPr>
                        <a:t>13,1%</a:t>
                      </a:r>
                    </a:p>
                  </a:txBody>
                  <a:tcPr marL="9525" marR="9525" marT="9525" marB="0" anchor="ctr"/>
                </a:tc>
                <a:tc>
                  <a:txBody>
                    <a:bodyPr/>
                    <a:lstStyle/>
                    <a:p>
                      <a:pPr algn="ctr" fontAlgn="b"/>
                      <a:r>
                        <a:rPr lang="sl-SI" sz="1600" b="1" i="0" u="none" strike="noStrike" dirty="0">
                          <a:solidFill>
                            <a:srgbClr val="000000"/>
                          </a:solidFill>
                          <a:latin typeface="+mn-lt"/>
                        </a:rPr>
                        <a:t>18,5%</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a:solidFill>
                            <a:srgbClr val="000000"/>
                          </a:solidFill>
                          <a:latin typeface="+mn-lt"/>
                        </a:rPr>
                        <a:t>več delovnih mest (problem brezposelnosti...)</a:t>
                      </a:r>
                    </a:p>
                  </a:txBody>
                  <a:tcPr marL="9525" marR="9525" marT="9525" marB="0" anchor="ctr"/>
                </a:tc>
                <a:tc>
                  <a:txBody>
                    <a:bodyPr/>
                    <a:lstStyle/>
                    <a:p>
                      <a:pPr algn="r" fontAlgn="t"/>
                      <a:r>
                        <a:rPr lang="sl-SI" sz="1600" b="0" i="0" u="none" strike="noStrike">
                          <a:solidFill>
                            <a:srgbClr val="000000"/>
                          </a:solidFill>
                          <a:latin typeface="+mn-lt"/>
                        </a:rPr>
                        <a:t>19,0%</a:t>
                      </a:r>
                    </a:p>
                  </a:txBody>
                  <a:tcPr marL="9525" marR="9525" marT="9525" marB="0" anchor="ctr"/>
                </a:tc>
                <a:tc>
                  <a:txBody>
                    <a:bodyPr/>
                    <a:lstStyle/>
                    <a:p>
                      <a:pPr algn="r" fontAlgn="t"/>
                      <a:r>
                        <a:rPr lang="sl-SI" sz="1600" b="0" i="0" u="none" strike="noStrike">
                          <a:solidFill>
                            <a:srgbClr val="000000"/>
                          </a:solidFill>
                          <a:latin typeface="+mn-lt"/>
                        </a:rPr>
                        <a:t>11,8%</a:t>
                      </a:r>
                    </a:p>
                  </a:txBody>
                  <a:tcPr marL="9525" marR="9525" marT="9525" marB="0" anchor="ctr"/>
                </a:tc>
                <a:tc>
                  <a:txBody>
                    <a:bodyPr/>
                    <a:lstStyle/>
                    <a:p>
                      <a:pPr algn="r" fontAlgn="t"/>
                      <a:r>
                        <a:rPr lang="sl-SI" sz="1600" b="0" i="0" u="none" strike="noStrike">
                          <a:solidFill>
                            <a:srgbClr val="000000"/>
                          </a:solidFill>
                          <a:latin typeface="+mn-lt"/>
                        </a:rPr>
                        <a:t>17,7%</a:t>
                      </a:r>
                    </a:p>
                  </a:txBody>
                  <a:tcPr marL="9525" marR="9525" marT="9525" marB="0" anchor="ctr"/>
                </a:tc>
                <a:tc>
                  <a:txBody>
                    <a:bodyPr/>
                    <a:lstStyle/>
                    <a:p>
                      <a:pPr algn="r" fontAlgn="t"/>
                      <a:r>
                        <a:rPr lang="sl-SI" sz="1600" b="0" i="0" u="none" strike="noStrike" dirty="0">
                          <a:solidFill>
                            <a:srgbClr val="000000"/>
                          </a:solidFill>
                          <a:latin typeface="+mn-lt"/>
                        </a:rPr>
                        <a:t>23,8%</a:t>
                      </a:r>
                    </a:p>
                  </a:txBody>
                  <a:tcPr marL="9525" marR="9525" marT="9525" marB="0" anchor="ctr">
                    <a:solidFill>
                      <a:schemeClr val="bg1"/>
                    </a:solidFill>
                  </a:tcPr>
                </a:tc>
                <a:tc>
                  <a:txBody>
                    <a:bodyPr/>
                    <a:lstStyle/>
                    <a:p>
                      <a:pPr algn="ctr" fontAlgn="t"/>
                      <a:r>
                        <a:rPr lang="sl-SI" sz="1600" b="1" i="0" u="none" strike="noStrike" dirty="0">
                          <a:solidFill>
                            <a:srgbClr val="000000"/>
                          </a:solidFill>
                          <a:latin typeface="+mn-lt"/>
                        </a:rPr>
                        <a:t>17,3%</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dirty="0">
                          <a:solidFill>
                            <a:srgbClr val="000000"/>
                          </a:solidFill>
                          <a:latin typeface="+mn-lt"/>
                        </a:rPr>
                        <a:t>nacionalizem </a:t>
                      </a:r>
                      <a:r>
                        <a:rPr lang="sl-SI" sz="1600" b="0" i="0" u="none" strike="noStrike">
                          <a:solidFill>
                            <a:srgbClr val="000000"/>
                          </a:solidFill>
                          <a:latin typeface="+mn-lt"/>
                        </a:rPr>
                        <a:t>(</a:t>
                      </a:r>
                      <a:r>
                        <a:rPr lang="sl-SI" sz="1600" b="0" i="0" u="none" strike="noStrike" smtClean="0">
                          <a:solidFill>
                            <a:srgbClr val="000000"/>
                          </a:solidFill>
                          <a:latin typeface="+mn-lt"/>
                        </a:rPr>
                        <a:t>tujce </a:t>
                      </a:r>
                      <a:r>
                        <a:rPr lang="sl-SI" sz="1600" b="0" i="0" u="none" strike="noStrike" dirty="0">
                          <a:solidFill>
                            <a:srgbClr val="000000"/>
                          </a:solidFill>
                          <a:latin typeface="+mn-lt"/>
                        </a:rPr>
                        <a:t>ven, Rome v red...)</a:t>
                      </a:r>
                    </a:p>
                  </a:txBody>
                  <a:tcPr marL="9525" marR="9525" marT="9525" marB="0" anchor="ctr">
                    <a:solidFill>
                      <a:schemeClr val="bg1"/>
                    </a:solidFill>
                  </a:tcPr>
                </a:tc>
                <a:tc>
                  <a:txBody>
                    <a:bodyPr/>
                    <a:lstStyle/>
                    <a:p>
                      <a:pPr algn="r" fontAlgn="t"/>
                      <a:r>
                        <a:rPr lang="sl-SI" sz="1600" b="0" i="0" u="none" strike="noStrike">
                          <a:solidFill>
                            <a:srgbClr val="000000"/>
                          </a:solidFill>
                          <a:latin typeface="+mn-lt"/>
                        </a:rPr>
                        <a:t>7,1%</a:t>
                      </a:r>
                    </a:p>
                  </a:txBody>
                  <a:tcPr marL="9525" marR="9525" marT="9525" marB="0" anchor="ctr"/>
                </a:tc>
                <a:tc>
                  <a:txBody>
                    <a:bodyPr/>
                    <a:lstStyle/>
                    <a:p>
                      <a:pPr algn="r" fontAlgn="t"/>
                      <a:r>
                        <a:rPr lang="sl-SI" sz="1600" b="0" i="0" u="none" strike="noStrike">
                          <a:solidFill>
                            <a:srgbClr val="000000"/>
                          </a:solidFill>
                          <a:latin typeface="+mn-lt"/>
                        </a:rPr>
                        <a:t>7,6%</a:t>
                      </a:r>
                    </a:p>
                  </a:txBody>
                  <a:tcPr marL="9525" marR="9525" marT="9525" marB="0" anchor="ctr"/>
                </a:tc>
                <a:tc>
                  <a:txBody>
                    <a:bodyPr/>
                    <a:lstStyle/>
                    <a:p>
                      <a:pPr algn="r" fontAlgn="t"/>
                      <a:r>
                        <a:rPr lang="sl-SI" sz="1600" b="0" i="0" u="none" strike="noStrike">
                          <a:solidFill>
                            <a:srgbClr val="000000"/>
                          </a:solidFill>
                          <a:latin typeface="+mn-lt"/>
                        </a:rPr>
                        <a:t>8,0%</a:t>
                      </a:r>
                    </a:p>
                  </a:txBody>
                  <a:tcPr marL="9525" marR="9525" marT="9525" marB="0" anchor="ctr"/>
                </a:tc>
                <a:tc>
                  <a:txBody>
                    <a:bodyPr/>
                    <a:lstStyle/>
                    <a:p>
                      <a:pPr algn="r" fontAlgn="t"/>
                      <a:r>
                        <a:rPr lang="sl-SI" sz="1600" b="0" i="0" u="none" strike="noStrike">
                          <a:solidFill>
                            <a:srgbClr val="000000"/>
                          </a:solidFill>
                          <a:latin typeface="+mn-lt"/>
                        </a:rPr>
                        <a:t>5,0%</a:t>
                      </a:r>
                    </a:p>
                  </a:txBody>
                  <a:tcPr marL="9525" marR="9525" marT="9525" marB="0" anchor="ctr"/>
                </a:tc>
                <a:tc>
                  <a:txBody>
                    <a:bodyPr/>
                    <a:lstStyle/>
                    <a:p>
                      <a:pPr algn="ctr" fontAlgn="t"/>
                      <a:r>
                        <a:rPr lang="sl-SI" sz="1600" b="1" i="0" u="none" strike="noStrike" dirty="0">
                          <a:solidFill>
                            <a:srgbClr val="000000"/>
                          </a:solidFill>
                          <a:latin typeface="+mn-lt"/>
                        </a:rPr>
                        <a:t>7,3%</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a:solidFill>
                            <a:srgbClr val="000000"/>
                          </a:solidFill>
                          <a:latin typeface="+mn-lt"/>
                        </a:rPr>
                        <a:t>za šport (objekti, EP v košarki)</a:t>
                      </a:r>
                    </a:p>
                  </a:txBody>
                  <a:tcPr marL="9525" marR="9525" marT="9525" marB="0" anchor="ctr"/>
                </a:tc>
                <a:tc>
                  <a:txBody>
                    <a:bodyPr/>
                    <a:lstStyle/>
                    <a:p>
                      <a:pPr algn="r" fontAlgn="t"/>
                      <a:r>
                        <a:rPr lang="sl-SI" sz="1600" b="0" i="0" u="none" strike="noStrike">
                          <a:solidFill>
                            <a:srgbClr val="000000"/>
                          </a:solidFill>
                          <a:latin typeface="+mn-lt"/>
                        </a:rPr>
                        <a:t>7,1%</a:t>
                      </a:r>
                    </a:p>
                  </a:txBody>
                  <a:tcPr marL="9525" marR="9525" marT="9525" marB="0" anchor="ctr"/>
                </a:tc>
                <a:tc>
                  <a:txBody>
                    <a:bodyPr/>
                    <a:lstStyle/>
                    <a:p>
                      <a:pPr algn="r" fontAlgn="t"/>
                      <a:r>
                        <a:rPr lang="sl-SI" sz="1600" b="0" i="0" u="none" strike="noStrike">
                          <a:solidFill>
                            <a:srgbClr val="000000"/>
                          </a:solidFill>
                          <a:latin typeface="+mn-lt"/>
                        </a:rPr>
                        <a:t>5,0%</a:t>
                      </a:r>
                    </a:p>
                  </a:txBody>
                  <a:tcPr marL="9525" marR="9525" marT="9525" marB="0" anchor="ctr"/>
                </a:tc>
                <a:tc>
                  <a:txBody>
                    <a:bodyPr/>
                    <a:lstStyle/>
                    <a:p>
                      <a:pPr algn="r" fontAlgn="t"/>
                      <a:r>
                        <a:rPr lang="sl-SI" sz="1600" b="0" i="0" u="none" strike="noStrike">
                          <a:solidFill>
                            <a:srgbClr val="000000"/>
                          </a:solidFill>
                          <a:latin typeface="+mn-lt"/>
                        </a:rPr>
                        <a:t>8,0%</a:t>
                      </a:r>
                    </a:p>
                  </a:txBody>
                  <a:tcPr marL="9525" marR="9525" marT="9525" marB="0" anchor="ctr"/>
                </a:tc>
                <a:tc>
                  <a:txBody>
                    <a:bodyPr/>
                    <a:lstStyle/>
                    <a:p>
                      <a:pPr algn="r" fontAlgn="t"/>
                      <a:r>
                        <a:rPr lang="sl-SI" sz="1600" b="0" i="0" u="none" strike="noStrike">
                          <a:solidFill>
                            <a:srgbClr val="000000"/>
                          </a:solidFill>
                          <a:latin typeface="+mn-lt"/>
                        </a:rPr>
                        <a:t>7,5%</a:t>
                      </a:r>
                    </a:p>
                  </a:txBody>
                  <a:tcPr marL="9525" marR="9525" marT="9525" marB="0" anchor="ctr"/>
                </a:tc>
                <a:tc>
                  <a:txBody>
                    <a:bodyPr/>
                    <a:lstStyle/>
                    <a:p>
                      <a:pPr algn="ctr" fontAlgn="t"/>
                      <a:r>
                        <a:rPr lang="sl-SI" sz="1600" b="1" i="0" u="none" strike="noStrike" dirty="0">
                          <a:solidFill>
                            <a:srgbClr val="000000"/>
                          </a:solidFill>
                          <a:latin typeface="+mn-lt"/>
                        </a:rPr>
                        <a:t>6,7%</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dirty="0">
                          <a:solidFill>
                            <a:srgbClr val="000000"/>
                          </a:solidFill>
                          <a:latin typeface="+mn-lt"/>
                        </a:rPr>
                        <a:t>ne bi postal predsednik</a:t>
                      </a:r>
                    </a:p>
                  </a:txBody>
                  <a:tcPr marL="9525" marR="9525" marT="9525" marB="0" anchor="ctr">
                    <a:solidFill>
                      <a:schemeClr val="bg1"/>
                    </a:solidFill>
                  </a:tcPr>
                </a:tc>
                <a:tc>
                  <a:txBody>
                    <a:bodyPr/>
                    <a:lstStyle/>
                    <a:p>
                      <a:pPr algn="r" fontAlgn="b"/>
                      <a:r>
                        <a:rPr lang="sl-SI" sz="1600" b="0" i="0" u="none" strike="noStrike" dirty="0">
                          <a:solidFill>
                            <a:srgbClr val="000000"/>
                          </a:solidFill>
                          <a:latin typeface="+mn-lt"/>
                        </a:rPr>
                        <a:t>11,9%</a:t>
                      </a:r>
                    </a:p>
                  </a:txBody>
                  <a:tcPr marL="9525" marR="9525" marT="9525" marB="0" anchor="ctr">
                    <a:solidFill>
                      <a:schemeClr val="bg1"/>
                    </a:solidFill>
                  </a:tcPr>
                </a:tc>
                <a:tc>
                  <a:txBody>
                    <a:bodyPr/>
                    <a:lstStyle/>
                    <a:p>
                      <a:pPr algn="r" fontAlgn="b"/>
                      <a:r>
                        <a:rPr lang="sl-SI" sz="1600" b="0" i="0" u="none" strike="noStrike">
                          <a:solidFill>
                            <a:srgbClr val="000000"/>
                          </a:solidFill>
                          <a:latin typeface="+mn-lt"/>
                        </a:rPr>
                        <a:t>6,4%</a:t>
                      </a:r>
                    </a:p>
                  </a:txBody>
                  <a:tcPr marL="9525" marR="9525" marT="9525" marB="0" anchor="ctr"/>
                </a:tc>
                <a:tc>
                  <a:txBody>
                    <a:bodyPr/>
                    <a:lstStyle/>
                    <a:p>
                      <a:pPr algn="r" fontAlgn="b"/>
                      <a:r>
                        <a:rPr lang="sl-SI" sz="1600" b="0" i="0" u="none" strike="noStrike">
                          <a:solidFill>
                            <a:srgbClr val="000000"/>
                          </a:solidFill>
                          <a:latin typeface="+mn-lt"/>
                        </a:rPr>
                        <a:t>4,3%</a:t>
                      </a:r>
                    </a:p>
                  </a:txBody>
                  <a:tcPr marL="9525" marR="9525" marT="9525" marB="0" anchor="ctr"/>
                </a:tc>
                <a:tc>
                  <a:txBody>
                    <a:bodyPr/>
                    <a:lstStyle/>
                    <a:p>
                      <a:pPr algn="r" fontAlgn="b"/>
                      <a:r>
                        <a:rPr lang="sl-SI" sz="1600" b="0" i="0" u="none" strike="noStrike">
                          <a:solidFill>
                            <a:srgbClr val="000000"/>
                          </a:solidFill>
                          <a:latin typeface="+mn-lt"/>
                        </a:rPr>
                        <a:t>6,1%</a:t>
                      </a:r>
                    </a:p>
                  </a:txBody>
                  <a:tcPr marL="9525" marR="9525" marT="9525" marB="0" anchor="ctr"/>
                </a:tc>
                <a:tc>
                  <a:txBody>
                    <a:bodyPr/>
                    <a:lstStyle/>
                    <a:p>
                      <a:pPr algn="ctr" fontAlgn="b"/>
                      <a:r>
                        <a:rPr lang="sl-SI" sz="1600" b="1" i="0" u="none" strike="noStrike" dirty="0">
                          <a:solidFill>
                            <a:srgbClr val="000000"/>
                          </a:solidFill>
                          <a:latin typeface="+mn-lt"/>
                        </a:rPr>
                        <a:t>6,3%</a:t>
                      </a:r>
                    </a:p>
                  </a:txBody>
                  <a:tcPr marL="9525" marR="9525" marT="9525" marB="0" anchor="ctr"/>
                </a:tc>
              </a:tr>
              <a:tr h="370840">
                <a:tc>
                  <a:txBody>
                    <a:bodyPr/>
                    <a:lstStyle/>
                    <a:p>
                      <a:pPr marL="342900" indent="-342900" algn="just" fontAlgn="b">
                        <a:buFont typeface="Arial" pitchFamily="34" charset="0"/>
                        <a:buChar char="•"/>
                      </a:pPr>
                      <a:r>
                        <a:rPr lang="sl-SI" sz="1600" b="0" i="0" u="none" strike="noStrike" dirty="0">
                          <a:solidFill>
                            <a:srgbClr val="000000"/>
                          </a:solidFill>
                          <a:latin typeface="+mn-lt"/>
                        </a:rPr>
                        <a:t>legalizacija marihuane, alkohol cenejši </a:t>
                      </a:r>
                    </a:p>
                  </a:txBody>
                  <a:tcPr marL="9525" marR="9525" marT="9525" marB="0" anchor="ctr"/>
                </a:tc>
                <a:tc>
                  <a:txBody>
                    <a:bodyPr/>
                    <a:lstStyle/>
                    <a:p>
                      <a:pPr algn="r" fontAlgn="t"/>
                      <a:r>
                        <a:rPr lang="sl-SI" sz="1600" b="0" i="0" u="none" strike="noStrike" dirty="0">
                          <a:solidFill>
                            <a:srgbClr val="000000"/>
                          </a:solidFill>
                          <a:latin typeface="+mn-lt"/>
                        </a:rPr>
                        <a:t>7,1%</a:t>
                      </a:r>
                    </a:p>
                  </a:txBody>
                  <a:tcPr marL="9525" marR="9525" marT="9525" marB="0" anchor="ctr">
                    <a:solidFill>
                      <a:schemeClr val="bg1"/>
                    </a:solidFill>
                  </a:tcPr>
                </a:tc>
                <a:tc>
                  <a:txBody>
                    <a:bodyPr/>
                    <a:lstStyle/>
                    <a:p>
                      <a:pPr algn="r" fontAlgn="t"/>
                      <a:r>
                        <a:rPr lang="sl-SI" sz="1600" b="0" i="0" u="none" strike="noStrike" dirty="0">
                          <a:solidFill>
                            <a:srgbClr val="000000"/>
                          </a:solidFill>
                          <a:latin typeface="+mn-lt"/>
                        </a:rPr>
                        <a:t>5,9%</a:t>
                      </a:r>
                    </a:p>
                  </a:txBody>
                  <a:tcPr marL="9525" marR="9525" marT="9525" marB="0" anchor="ctr">
                    <a:noFill/>
                  </a:tcPr>
                </a:tc>
                <a:tc>
                  <a:txBody>
                    <a:bodyPr/>
                    <a:lstStyle/>
                    <a:p>
                      <a:pPr algn="r" fontAlgn="t"/>
                      <a:r>
                        <a:rPr lang="sl-SI" sz="1600" b="0" i="0" u="none" strike="noStrike">
                          <a:solidFill>
                            <a:srgbClr val="000000"/>
                          </a:solidFill>
                          <a:latin typeface="+mn-lt"/>
                        </a:rPr>
                        <a:t>1,8%</a:t>
                      </a:r>
                    </a:p>
                  </a:txBody>
                  <a:tcPr marL="9525" marR="9525" marT="9525" marB="0" anchor="ctr"/>
                </a:tc>
                <a:tc>
                  <a:txBody>
                    <a:bodyPr/>
                    <a:lstStyle/>
                    <a:p>
                      <a:pPr algn="r" fontAlgn="t"/>
                      <a:r>
                        <a:rPr lang="sl-SI" sz="1600" b="0" i="0" u="none" strike="noStrike">
                          <a:solidFill>
                            <a:srgbClr val="000000"/>
                          </a:solidFill>
                          <a:latin typeface="+mn-lt"/>
                        </a:rPr>
                        <a:t>3,8%</a:t>
                      </a:r>
                    </a:p>
                  </a:txBody>
                  <a:tcPr marL="9525" marR="9525" marT="9525" marB="0" anchor="ctr"/>
                </a:tc>
                <a:tc>
                  <a:txBody>
                    <a:bodyPr/>
                    <a:lstStyle/>
                    <a:p>
                      <a:pPr algn="ctr" fontAlgn="t"/>
                      <a:r>
                        <a:rPr lang="sl-SI" sz="1600" b="1" i="0" u="none" strike="noStrike" dirty="0">
                          <a:solidFill>
                            <a:srgbClr val="000000"/>
                          </a:solidFill>
                          <a:latin typeface="+mn-lt"/>
                        </a:rPr>
                        <a:t>4,5%</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p:cNvPicPr>
            <a:picLocks noGrp="1" noChangeAspect="1" noChangeArrowheads="1"/>
          </p:cNvPicPr>
          <p:nvPr>
            <p:ph idx="1"/>
          </p:nvPr>
        </p:nvPicPr>
        <p:blipFill>
          <a:blip r:embed="rId3"/>
          <a:srcRect/>
          <a:stretch>
            <a:fillRect/>
          </a:stretch>
        </p:blipFill>
        <p:spPr>
          <a:xfrm>
            <a:off x="0" y="0"/>
            <a:ext cx="9144000" cy="6858000"/>
          </a:xfrm>
        </p:spPr>
      </p:pic>
      <p:sp>
        <p:nvSpPr>
          <p:cNvPr id="2" name="Naslov 1"/>
          <p:cNvSpPr>
            <a:spLocks noGrp="1"/>
          </p:cNvSpPr>
          <p:nvPr>
            <p:ph type="title"/>
          </p:nvPr>
        </p:nvSpPr>
        <p:spPr>
          <a:xfrm>
            <a:off x="571500" y="214313"/>
            <a:ext cx="6615113" cy="631825"/>
          </a:xfrm>
          <a:solidFill>
            <a:schemeClr val="tx2">
              <a:lumMod val="40000"/>
              <a:lumOff val="60000"/>
            </a:schemeClr>
          </a:solidFill>
        </p:spPr>
        <p:txBody>
          <a:bodyPr rtlCol="0">
            <a:normAutofit fontScale="90000"/>
          </a:bodyPr>
          <a:lstStyle/>
          <a:p>
            <a:pPr eaLnBrk="1" fontAlgn="auto" hangingPunct="1">
              <a:spcAft>
                <a:spcPts val="0"/>
              </a:spcAft>
              <a:defRPr/>
            </a:pPr>
            <a:r>
              <a:rPr lang="sl-SI" dirty="0" smtClean="0"/>
              <a:t>Sodelujoče šole</a:t>
            </a:r>
            <a:endParaRPr lang="sl-SI" dirty="0"/>
          </a:p>
        </p:txBody>
      </p:sp>
      <p:sp>
        <p:nvSpPr>
          <p:cNvPr id="10" name="PoljeZBesedilom 9"/>
          <p:cNvSpPr txBox="1"/>
          <p:nvPr/>
        </p:nvSpPr>
        <p:spPr>
          <a:xfrm>
            <a:off x="4500563" y="1428750"/>
            <a:ext cx="1120775" cy="646113"/>
          </a:xfrm>
          <a:prstGeom prst="rect">
            <a:avLst/>
          </a:prstGeom>
          <a:solidFill>
            <a:schemeClr val="tx2">
              <a:lumMod val="40000"/>
              <a:lumOff val="60000"/>
            </a:schemeClr>
          </a:solidFill>
        </p:spPr>
        <p:txBody>
          <a:bodyPr wrap="none">
            <a:spAutoFit/>
          </a:bodyPr>
          <a:lstStyle/>
          <a:p>
            <a:pPr fontAlgn="auto">
              <a:spcBef>
                <a:spcPts val="0"/>
              </a:spcBef>
              <a:spcAft>
                <a:spcPts val="0"/>
              </a:spcAft>
              <a:defRPr/>
            </a:pPr>
            <a:r>
              <a:rPr lang="sl-SI" dirty="0">
                <a:latin typeface="+mn-lt"/>
              </a:rPr>
              <a:t>Gimnazija</a:t>
            </a:r>
          </a:p>
          <a:p>
            <a:pPr fontAlgn="auto">
              <a:spcBef>
                <a:spcPts val="0"/>
              </a:spcBef>
              <a:spcAft>
                <a:spcPts val="0"/>
              </a:spcAft>
              <a:defRPr/>
            </a:pPr>
            <a:r>
              <a:rPr lang="sl-SI" dirty="0">
                <a:latin typeface="+mn-lt"/>
              </a:rPr>
              <a:t>Sl. Gradec</a:t>
            </a:r>
          </a:p>
        </p:txBody>
      </p:sp>
      <p:sp>
        <p:nvSpPr>
          <p:cNvPr id="13" name="PoljeZBesedilom 12"/>
          <p:cNvSpPr txBox="1"/>
          <p:nvPr/>
        </p:nvSpPr>
        <p:spPr>
          <a:xfrm>
            <a:off x="3643313" y="3071813"/>
            <a:ext cx="1652587" cy="646112"/>
          </a:xfrm>
          <a:prstGeom prst="rect">
            <a:avLst/>
          </a:prstGeom>
          <a:solidFill>
            <a:schemeClr val="tx2">
              <a:lumMod val="40000"/>
              <a:lumOff val="60000"/>
            </a:schemeClr>
          </a:solidFill>
        </p:spPr>
        <p:txBody>
          <a:bodyPr wrap="none">
            <a:spAutoFit/>
          </a:bodyPr>
          <a:lstStyle/>
          <a:p>
            <a:pPr fontAlgn="auto">
              <a:spcBef>
                <a:spcPts val="0"/>
              </a:spcBef>
              <a:spcAft>
                <a:spcPts val="0"/>
              </a:spcAft>
              <a:defRPr/>
            </a:pPr>
            <a:r>
              <a:rPr lang="sl-SI" dirty="0">
                <a:latin typeface="+mn-lt"/>
              </a:rPr>
              <a:t>SUAŠ Ljubljana</a:t>
            </a:r>
            <a:endParaRPr lang="sl-SI" dirty="0">
              <a:latin typeface="+mn-lt"/>
            </a:endParaRPr>
          </a:p>
          <a:p>
            <a:pPr fontAlgn="auto">
              <a:spcBef>
                <a:spcPts val="0"/>
              </a:spcBef>
              <a:spcAft>
                <a:spcPts val="0"/>
              </a:spcAft>
              <a:defRPr/>
            </a:pPr>
            <a:r>
              <a:rPr lang="sl-SI" dirty="0">
                <a:latin typeface="+mn-lt"/>
              </a:rPr>
              <a:t>SŠGT v Ljubljani</a:t>
            </a:r>
            <a:endParaRPr lang="sl-SI" dirty="0">
              <a:latin typeface="+mn-lt"/>
            </a:endParaRPr>
          </a:p>
        </p:txBody>
      </p:sp>
      <p:sp>
        <p:nvSpPr>
          <p:cNvPr id="14" name="PoljeZBesedilom 13"/>
          <p:cNvSpPr txBox="1"/>
          <p:nvPr/>
        </p:nvSpPr>
        <p:spPr>
          <a:xfrm>
            <a:off x="5357813" y="4857750"/>
            <a:ext cx="1314450" cy="646113"/>
          </a:xfrm>
          <a:prstGeom prst="rect">
            <a:avLst/>
          </a:prstGeom>
          <a:solidFill>
            <a:schemeClr val="tx2">
              <a:lumMod val="40000"/>
              <a:lumOff val="60000"/>
            </a:schemeClr>
          </a:solidFill>
        </p:spPr>
        <p:txBody>
          <a:bodyPr wrap="none">
            <a:spAutoFit/>
          </a:bodyPr>
          <a:lstStyle/>
          <a:p>
            <a:pPr fontAlgn="auto">
              <a:spcBef>
                <a:spcPts val="0"/>
              </a:spcBef>
              <a:spcAft>
                <a:spcPts val="0"/>
              </a:spcAft>
              <a:defRPr/>
            </a:pPr>
            <a:r>
              <a:rPr lang="sl-SI" dirty="0">
                <a:latin typeface="+mn-lt"/>
              </a:rPr>
              <a:t>Gimnazija</a:t>
            </a:r>
          </a:p>
          <a:p>
            <a:pPr fontAlgn="auto">
              <a:spcBef>
                <a:spcPts val="0"/>
              </a:spcBef>
              <a:spcAft>
                <a:spcPts val="0"/>
              </a:spcAft>
              <a:defRPr/>
            </a:pPr>
            <a:r>
              <a:rPr lang="sl-SI" dirty="0">
                <a:latin typeface="+mn-lt"/>
              </a:rPr>
              <a:t>Novo mesto</a:t>
            </a:r>
          </a:p>
        </p:txBody>
      </p:sp>
      <p:sp>
        <p:nvSpPr>
          <p:cNvPr id="15" name="PoljeZBesedilom 14"/>
          <p:cNvSpPr txBox="1"/>
          <p:nvPr/>
        </p:nvSpPr>
        <p:spPr>
          <a:xfrm>
            <a:off x="1285875" y="5214938"/>
            <a:ext cx="1368425" cy="646112"/>
          </a:xfrm>
          <a:prstGeom prst="rect">
            <a:avLst/>
          </a:prstGeom>
          <a:solidFill>
            <a:schemeClr val="tx2">
              <a:lumMod val="40000"/>
              <a:lumOff val="60000"/>
            </a:schemeClr>
          </a:solidFill>
        </p:spPr>
        <p:txBody>
          <a:bodyPr wrap="none">
            <a:spAutoFit/>
          </a:bodyPr>
          <a:lstStyle/>
          <a:p>
            <a:pPr>
              <a:defRPr/>
            </a:pPr>
            <a:r>
              <a:rPr lang="sl-SI" dirty="0">
                <a:latin typeface="Calibri" pitchFamily="34" charset="0"/>
              </a:rPr>
              <a:t>Šolski center</a:t>
            </a:r>
            <a:endParaRPr lang="sl-SI" dirty="0">
              <a:latin typeface="Calibri" pitchFamily="34" charset="0"/>
            </a:endParaRPr>
          </a:p>
          <a:p>
            <a:pPr>
              <a:defRPr/>
            </a:pPr>
            <a:r>
              <a:rPr lang="sl-SI" dirty="0">
                <a:latin typeface="Calibri" pitchFamily="34" charset="0"/>
              </a:rPr>
              <a:t>Sežana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p:nvPr>
        </p:nvSpPr>
        <p:spPr/>
        <p:txBody>
          <a:bodyPr/>
          <a:lstStyle/>
          <a:p>
            <a:pPr eaLnBrk="1" hangingPunct="1"/>
            <a:r>
              <a:rPr lang="sl-SI" smtClean="0"/>
              <a:t>Raziskovalna vprašanja</a:t>
            </a:r>
          </a:p>
        </p:txBody>
      </p:sp>
      <p:sp>
        <p:nvSpPr>
          <p:cNvPr id="3" name="Ograda vsebine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sl-SI" dirty="0" smtClean="0"/>
              <a:t>Kakšno stopnjo ljubezni oz. pripadnosti čutijo dijaki  do družine, prijateljev, skupin, skupnosti, organizacij in države?</a:t>
            </a:r>
          </a:p>
          <a:p>
            <a:pPr eaLnBrk="1" fontAlgn="auto" hangingPunct="1">
              <a:spcAft>
                <a:spcPts val="0"/>
              </a:spcAft>
              <a:buFont typeface="Arial" pitchFamily="34" charset="0"/>
              <a:buChar char="•"/>
              <a:defRPr/>
            </a:pPr>
            <a:r>
              <a:rPr lang="sl-SI" dirty="0" smtClean="0"/>
              <a:t>V kolikšni meri se strinjajo s trditvami “aktivnega državljanstva”?</a:t>
            </a:r>
          </a:p>
          <a:p>
            <a:pPr eaLnBrk="1" fontAlgn="auto" hangingPunct="1">
              <a:spcAft>
                <a:spcPts val="0"/>
              </a:spcAft>
              <a:buFont typeface="Arial" pitchFamily="34" charset="0"/>
              <a:buChar char="•"/>
              <a:defRPr/>
            </a:pPr>
            <a:r>
              <a:rPr lang="sl-SI" dirty="0" smtClean="0"/>
              <a:t>Koliko poznajo Slovenijo in njeno zgodovino ?</a:t>
            </a:r>
          </a:p>
          <a:p>
            <a:pPr eaLnBrk="1" fontAlgn="auto" hangingPunct="1">
              <a:spcAft>
                <a:spcPts val="0"/>
              </a:spcAft>
              <a:buFont typeface="Arial" pitchFamily="34" charset="0"/>
              <a:buChar char="•"/>
              <a:defRPr/>
            </a:pPr>
            <a:r>
              <a:rPr lang="sl-SI" dirty="0" smtClean="0"/>
              <a:t>Kako primerne se jim zdijo različne oblike pouka za spodbujanje aktivnega državljanstva?</a:t>
            </a:r>
          </a:p>
          <a:p>
            <a:pPr eaLnBrk="1" fontAlgn="auto" hangingPunct="1">
              <a:spcAft>
                <a:spcPts val="0"/>
              </a:spcAft>
              <a:buFont typeface="Arial" pitchFamily="34" charset="0"/>
              <a:buChar char="•"/>
              <a:defRPr/>
            </a:pPr>
            <a:r>
              <a:rPr lang="sl-SI" dirty="0" smtClean="0"/>
              <a:t>Katere spremembe bi uvedli v Sloveniji?</a:t>
            </a:r>
          </a:p>
          <a:p>
            <a:pPr eaLnBrk="1" fontAlgn="auto" hangingPunct="1">
              <a:spcAft>
                <a:spcPts val="0"/>
              </a:spcAft>
              <a:buFont typeface="Arial" pitchFamily="34" charset="0"/>
              <a:buChar char="•"/>
              <a:defRPr/>
            </a:pPr>
            <a:endParaRPr lang="sl-SI" dirty="0" smtClean="0"/>
          </a:p>
          <a:p>
            <a:pPr eaLnBrk="1" fontAlgn="auto" hangingPunct="1">
              <a:spcAft>
                <a:spcPts val="0"/>
              </a:spcAft>
              <a:buFont typeface="Arial" pitchFamily="34" charset="0"/>
              <a:buChar char="•"/>
              <a:defRPr/>
            </a:pPr>
            <a:endParaRPr lang="sl-S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slov 1"/>
          <p:cNvSpPr>
            <a:spLocks noGrp="1"/>
          </p:cNvSpPr>
          <p:nvPr>
            <p:ph type="title"/>
          </p:nvPr>
        </p:nvSpPr>
        <p:spPr>
          <a:xfrm>
            <a:off x="214313" y="0"/>
            <a:ext cx="8929687" cy="928688"/>
          </a:xfrm>
        </p:spPr>
        <p:txBody>
          <a:bodyPr/>
          <a:lstStyle/>
          <a:p>
            <a:pPr eaLnBrk="1" hangingPunct="1"/>
            <a:r>
              <a:rPr lang="sl-SI" sz="3600" smtClean="0"/>
              <a:t>Poznavanje Slovenije in pomembnih dogodkov </a:t>
            </a:r>
          </a:p>
        </p:txBody>
      </p:sp>
      <p:graphicFrame>
        <p:nvGraphicFramePr>
          <p:cNvPr id="4" name="Ograda vsebine 3"/>
          <p:cNvGraphicFramePr>
            <a:graphicFrameLocks noGrp="1"/>
          </p:cNvGraphicFramePr>
          <p:nvPr>
            <p:ph idx="1"/>
          </p:nvPr>
        </p:nvGraphicFramePr>
        <p:xfrm>
          <a:off x="357188" y="928688"/>
          <a:ext cx="8472487" cy="5549900"/>
        </p:xfrm>
        <a:graphic>
          <a:graphicData uri="http://schemas.openxmlformats.org/drawingml/2006/table">
            <a:tbl>
              <a:tblPr firstRow="1" bandRow="1">
                <a:tableStyleId>{5C22544A-7EE6-4342-B048-85BDC9FD1C3A}</a:tableStyleId>
              </a:tblPr>
              <a:tblGrid>
                <a:gridCol w="6758006"/>
                <a:gridCol w="1714512"/>
              </a:tblGrid>
              <a:tr h="324000">
                <a:tc>
                  <a:txBody>
                    <a:bodyPr/>
                    <a:lstStyle/>
                    <a:p>
                      <a:r>
                        <a:rPr lang="sl-SI" sz="1800" dirty="0" smtClean="0"/>
                        <a:t>Vprašanje </a:t>
                      </a:r>
                      <a:endParaRPr lang="sl-SI" sz="1800" dirty="0"/>
                    </a:p>
                  </a:txBody>
                  <a:tcPr/>
                </a:tc>
                <a:tc>
                  <a:txBody>
                    <a:bodyPr/>
                    <a:lstStyle/>
                    <a:p>
                      <a:r>
                        <a:rPr lang="sl-SI" sz="1800" dirty="0" smtClean="0"/>
                        <a:t>Delež prav. odg.</a:t>
                      </a:r>
                      <a:endParaRPr lang="sl-SI" sz="1800" dirty="0"/>
                    </a:p>
                  </a:txBody>
                  <a:tcPr/>
                </a:tc>
              </a:tr>
              <a:tr h="324000">
                <a:tc>
                  <a:txBody>
                    <a:bodyPr/>
                    <a:lstStyle/>
                    <a:p>
                      <a:pPr algn="l" fontAlgn="b"/>
                      <a:r>
                        <a:rPr lang="pl-PL" sz="1800" b="0" i="0" u="none" strike="noStrike" dirty="0">
                          <a:solidFill>
                            <a:srgbClr val="000000"/>
                          </a:solidFill>
                          <a:latin typeface="Calibri"/>
                          <a:cs typeface="Arial"/>
                        </a:rPr>
                        <a:t>Kdo je največji slovenski pesnik? </a:t>
                      </a:r>
                      <a:r>
                        <a:rPr lang="pl-PL" sz="1800" b="0" i="0" u="none" strike="noStrike" dirty="0" smtClean="0">
                          <a:solidFill>
                            <a:srgbClr val="000000"/>
                          </a:solidFill>
                          <a:latin typeface="Calibri"/>
                          <a:cs typeface="Arial"/>
                        </a:rPr>
                        <a:t> </a:t>
                      </a:r>
                      <a:r>
                        <a:rPr lang="pl-PL" sz="1800" b="0" i="0" u="none" strike="noStrike" dirty="0" smtClean="0">
                          <a:solidFill>
                            <a:srgbClr val="FF0000"/>
                          </a:solidFill>
                          <a:latin typeface="Calibri"/>
                          <a:cs typeface="Arial"/>
                        </a:rPr>
                        <a:t>France Prešeren</a:t>
                      </a:r>
                      <a:endParaRPr lang="pl-PL"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97,5 %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sl-SI" sz="1800" b="0" i="0" u="none" strike="noStrike" dirty="0">
                          <a:solidFill>
                            <a:srgbClr val="000000"/>
                          </a:solidFill>
                          <a:latin typeface="Calibri"/>
                          <a:cs typeface="Arial"/>
                        </a:rPr>
                        <a:t>Kdo je bil prvi predsednik samostojne Slovenije? </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Milan Kučan</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92,8 %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pl-PL" sz="1800" b="0" i="0" u="none" strike="noStrike" dirty="0">
                          <a:solidFill>
                            <a:srgbClr val="000000"/>
                          </a:solidFill>
                          <a:latin typeface="Calibri"/>
                          <a:cs typeface="Arial"/>
                        </a:rPr>
                        <a:t>Katera je najdaljša reka v Sloveniji</a:t>
                      </a:r>
                      <a:r>
                        <a:rPr lang="pl-PL" sz="1800" b="0" i="0" u="none" strike="noStrike" dirty="0" smtClean="0">
                          <a:solidFill>
                            <a:srgbClr val="000000"/>
                          </a:solidFill>
                          <a:latin typeface="Calibri"/>
                          <a:cs typeface="Arial"/>
                        </a:rPr>
                        <a:t>? </a:t>
                      </a:r>
                      <a:r>
                        <a:rPr lang="pl-PL" sz="1800" b="0" i="0" u="none" strike="noStrike" dirty="0" smtClean="0">
                          <a:solidFill>
                            <a:srgbClr val="FF0000"/>
                          </a:solidFill>
                          <a:latin typeface="Calibri"/>
                          <a:cs typeface="Arial"/>
                        </a:rPr>
                        <a:t>Sava</a:t>
                      </a:r>
                      <a:endParaRPr lang="pl-PL"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90,7 %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sl-SI" sz="1800" b="0" i="0" u="none" strike="noStrike" dirty="0">
                          <a:solidFill>
                            <a:srgbClr val="000000"/>
                          </a:solidFill>
                          <a:latin typeface="Calibri"/>
                          <a:cs typeface="Arial"/>
                        </a:rPr>
                        <a:t>Dan državnosti praznujemo</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25.</a:t>
                      </a:r>
                      <a:r>
                        <a:rPr lang="sl-SI" sz="1800" b="0" i="0" u="none" strike="noStrike" baseline="0" dirty="0" smtClean="0">
                          <a:solidFill>
                            <a:srgbClr val="FF0000"/>
                          </a:solidFill>
                          <a:latin typeface="Calibri"/>
                          <a:cs typeface="Arial"/>
                        </a:rPr>
                        <a:t> junija</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89,2 % </a:t>
                      </a:r>
                      <a:endParaRPr lang="sl-SI" sz="1800" b="0" i="0" u="none" strike="noStrike" dirty="0">
                        <a:solidFill>
                          <a:srgbClr val="000000"/>
                        </a:solidFill>
                        <a:latin typeface="Calibri"/>
                      </a:endParaRPr>
                    </a:p>
                  </a:txBody>
                  <a:tcPr marL="9525" marR="9525" marT="9525" marB="0" anchor="b"/>
                </a:tc>
              </a:tr>
              <a:tr h="324000">
                <a:tc>
                  <a:txBody>
                    <a:bodyPr/>
                    <a:lstStyle/>
                    <a:p>
                      <a:pPr algn="just" fontAlgn="b"/>
                      <a:r>
                        <a:rPr lang="nn-NO" sz="1800" b="0" i="0" u="none" strike="noStrike" dirty="0">
                          <a:solidFill>
                            <a:srgbClr val="000000"/>
                          </a:solidFill>
                          <a:latin typeface="Calibri"/>
                          <a:cs typeface="Arial"/>
                        </a:rPr>
                        <a:t>Katerega leta je izšel prvi slovenski abecednik</a:t>
                      </a:r>
                      <a:r>
                        <a:rPr lang="nn-NO" sz="1800" b="0" i="0" u="none" strike="noStrike" dirty="0" smtClean="0">
                          <a:solidFill>
                            <a:srgbClr val="000000"/>
                          </a:solidFill>
                          <a:latin typeface="Calibri"/>
                          <a:cs typeface="Arial"/>
                        </a:rPr>
                        <a:t>?</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1550</a:t>
                      </a:r>
                      <a:endParaRPr lang="nn-NO"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84,1 %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sl-SI" sz="1800" b="0" i="0" u="none" strike="noStrike" dirty="0" smtClean="0">
                          <a:solidFill>
                            <a:srgbClr val="000000"/>
                          </a:solidFill>
                          <a:latin typeface="Calibri"/>
                          <a:cs typeface="Arial"/>
                        </a:rPr>
                        <a:t>Glavno </a:t>
                      </a:r>
                      <a:r>
                        <a:rPr lang="sl-SI" sz="1800" b="0" i="0" u="none" strike="noStrike" dirty="0">
                          <a:solidFill>
                            <a:srgbClr val="000000"/>
                          </a:solidFill>
                          <a:latin typeface="Calibri"/>
                          <a:cs typeface="Arial"/>
                        </a:rPr>
                        <a:t>mesto Evropske unije </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Bruselj</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83,7 %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sl-SI" sz="1800" b="0" i="0" u="none" strike="noStrike" dirty="0">
                          <a:solidFill>
                            <a:srgbClr val="000000"/>
                          </a:solidFill>
                          <a:latin typeface="Calibri"/>
                          <a:cs typeface="Arial"/>
                        </a:rPr>
                        <a:t>Kakšen je vrstni red barv slovenske zastave od zgoraj navzdol</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B M R</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83,1 %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sl-SI" sz="1800" b="0" i="0" u="none" strike="noStrike" dirty="0">
                          <a:solidFill>
                            <a:srgbClr val="000000"/>
                          </a:solidFill>
                          <a:latin typeface="Calibri"/>
                          <a:cs typeface="Arial"/>
                        </a:rPr>
                        <a:t>V katerih državah obstaja slovenska manjšina</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A I H</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79,3 %</a:t>
                      </a:r>
                      <a:endParaRPr lang="sl-SI" sz="1800" b="0" i="0" u="none" strike="noStrike" dirty="0">
                        <a:solidFill>
                          <a:srgbClr val="000000"/>
                        </a:solidFill>
                        <a:latin typeface="Calibri"/>
                      </a:endParaRPr>
                    </a:p>
                  </a:txBody>
                  <a:tcPr marL="9525" marR="9525" marT="9525" marB="0" anchor="b"/>
                </a:tc>
              </a:tr>
              <a:tr h="324000">
                <a:tc>
                  <a:txBody>
                    <a:bodyPr/>
                    <a:lstStyle/>
                    <a:p>
                      <a:pPr algn="just" fontAlgn="b"/>
                      <a:r>
                        <a:rPr lang="fi-FI" sz="1800" b="0" i="0" u="none" strike="noStrike" dirty="0">
                          <a:solidFill>
                            <a:srgbClr val="000000"/>
                          </a:solidFill>
                          <a:latin typeface="Calibri"/>
                          <a:cs typeface="Arial"/>
                        </a:rPr>
                        <a:t>Kako velika je Slovenija-njena površina</a:t>
                      </a:r>
                      <a:r>
                        <a:rPr lang="fi-FI" sz="1800" b="0" i="0" u="none" strike="noStrike" dirty="0" smtClean="0">
                          <a:solidFill>
                            <a:srgbClr val="000000"/>
                          </a:solidFill>
                          <a:latin typeface="Calibri"/>
                          <a:cs typeface="Arial"/>
                        </a:rPr>
                        <a:t>?</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20.000 km</a:t>
                      </a:r>
                      <a:r>
                        <a:rPr lang="sl-SI" sz="1800" b="0" i="0" u="none" strike="noStrike" baseline="30000" dirty="0" smtClean="0">
                          <a:solidFill>
                            <a:srgbClr val="FF0000"/>
                          </a:solidFill>
                          <a:latin typeface="Calibri"/>
                          <a:cs typeface="Arial"/>
                        </a:rPr>
                        <a:t>2</a:t>
                      </a:r>
                      <a:endParaRPr lang="fi-FI" sz="1800" b="0" i="0" u="none" strike="noStrike" baseline="30000"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78,9 %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sl-SI" sz="1800" b="0" i="0" u="none" strike="noStrike" dirty="0">
                          <a:solidFill>
                            <a:srgbClr val="000000"/>
                          </a:solidFill>
                          <a:latin typeface="Calibri"/>
                          <a:cs typeface="Arial"/>
                        </a:rPr>
                        <a:t>Kdo je bil prvi slovenski general</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Rudolf Maister</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78,6 %</a:t>
                      </a:r>
                      <a:endParaRPr lang="sl-SI" sz="1800" b="0" i="0" u="none" strike="noStrike" dirty="0">
                        <a:solidFill>
                          <a:srgbClr val="000000"/>
                        </a:solidFill>
                        <a:latin typeface="Calibri"/>
                      </a:endParaRPr>
                    </a:p>
                  </a:txBody>
                  <a:tcPr marL="9525" marR="9525" marT="9525" marB="0" anchor="b"/>
                </a:tc>
              </a:tr>
              <a:tr h="324000">
                <a:tc>
                  <a:txBody>
                    <a:bodyPr/>
                    <a:lstStyle/>
                    <a:p>
                      <a:pPr algn="just" fontAlgn="b"/>
                      <a:r>
                        <a:rPr lang="sl-SI" sz="1800" b="0" i="0" u="none" strike="noStrike" dirty="0">
                          <a:solidFill>
                            <a:srgbClr val="000000"/>
                          </a:solidFill>
                          <a:latin typeface="Calibri"/>
                          <a:cs typeface="Arial"/>
                        </a:rPr>
                        <a:t>Katera je najbolj uspešna slovenska glasbena skupina</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Avseniki</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75,1 % </a:t>
                      </a:r>
                      <a:endParaRPr lang="sl-SI" sz="1800" b="0" i="0" u="none" strike="noStrike" dirty="0">
                        <a:solidFill>
                          <a:srgbClr val="000000"/>
                        </a:solidFill>
                        <a:latin typeface="Calibri"/>
                      </a:endParaRPr>
                    </a:p>
                  </a:txBody>
                  <a:tcPr marL="9525" marR="9525" marT="9525" marB="0" anchor="b"/>
                </a:tc>
              </a:tr>
              <a:tr h="324000">
                <a:tc>
                  <a:txBody>
                    <a:bodyPr/>
                    <a:lstStyle/>
                    <a:p>
                      <a:pPr algn="just" fontAlgn="b"/>
                      <a:r>
                        <a:rPr lang="pl-PL" sz="1800" b="0" i="0" u="none" strike="noStrike" dirty="0">
                          <a:solidFill>
                            <a:srgbClr val="000000"/>
                          </a:solidFill>
                          <a:latin typeface="Calibri"/>
                          <a:cs typeface="Arial"/>
                        </a:rPr>
                        <a:t>Od katerega leta naprej je Slovenija članica EU</a:t>
                      </a:r>
                      <a:r>
                        <a:rPr lang="pl-PL" sz="1800" b="0" i="0" u="none" strike="noStrike" dirty="0" smtClean="0">
                          <a:solidFill>
                            <a:srgbClr val="000000"/>
                          </a:solidFill>
                          <a:latin typeface="Calibri"/>
                          <a:cs typeface="Arial"/>
                        </a:rPr>
                        <a:t>? </a:t>
                      </a:r>
                      <a:r>
                        <a:rPr lang="pl-PL" sz="1800" b="0" i="0" u="none" strike="noStrike" dirty="0" smtClean="0">
                          <a:solidFill>
                            <a:srgbClr val="FF0000"/>
                          </a:solidFill>
                          <a:latin typeface="Calibri"/>
                          <a:cs typeface="Arial"/>
                        </a:rPr>
                        <a:t>2004</a:t>
                      </a:r>
                      <a:endParaRPr lang="pl-PL"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74,2 % </a:t>
                      </a:r>
                      <a:endParaRPr lang="sl-SI" sz="1800" b="0" i="0" u="none" strike="noStrike" dirty="0">
                        <a:solidFill>
                          <a:srgbClr val="000000"/>
                        </a:solidFill>
                        <a:latin typeface="Calibri"/>
                      </a:endParaRPr>
                    </a:p>
                  </a:txBody>
                  <a:tcPr marL="9525" marR="9525" marT="9525" marB="0" anchor="b"/>
                </a:tc>
              </a:tr>
              <a:tr h="324000">
                <a:tc>
                  <a:txBody>
                    <a:bodyPr/>
                    <a:lstStyle/>
                    <a:p>
                      <a:pPr algn="just" fontAlgn="b"/>
                      <a:r>
                        <a:rPr lang="sl-SI" sz="1800" b="0" i="0" u="none" strike="noStrike" dirty="0" smtClean="0">
                          <a:solidFill>
                            <a:srgbClr val="000000"/>
                          </a:solidFill>
                          <a:latin typeface="Calibri"/>
                          <a:cs typeface="Arial"/>
                        </a:rPr>
                        <a:t>Kolikokrat </a:t>
                      </a:r>
                      <a:r>
                        <a:rPr lang="sl-SI" sz="1800" b="0" i="0" u="none" strike="noStrike" dirty="0">
                          <a:solidFill>
                            <a:srgbClr val="000000"/>
                          </a:solidFill>
                          <a:latin typeface="Calibri"/>
                          <a:cs typeface="Arial"/>
                        </a:rPr>
                        <a:t>se je Slovenija uvrstila na svetovno nogometno prvenstvo</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2x</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73,4 %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pl-PL" sz="1800" b="0" i="0" u="none" strike="noStrike" dirty="0">
                          <a:solidFill>
                            <a:srgbClr val="000000"/>
                          </a:solidFill>
                          <a:latin typeface="Calibri"/>
                          <a:cs typeface="Arial"/>
                        </a:rPr>
                        <a:t>V katerem mestu je sedež Združenih narodov </a:t>
                      </a:r>
                      <a:r>
                        <a:rPr lang="pl-PL" sz="1800" b="0" i="0" u="none" strike="noStrike" dirty="0" smtClean="0">
                          <a:solidFill>
                            <a:srgbClr val="000000"/>
                          </a:solidFill>
                          <a:latin typeface="Calibri"/>
                          <a:cs typeface="Arial"/>
                        </a:rPr>
                        <a:t>? </a:t>
                      </a:r>
                      <a:r>
                        <a:rPr lang="pl-PL" sz="1800" b="0" i="0" u="none" strike="noStrike" dirty="0" smtClean="0">
                          <a:solidFill>
                            <a:srgbClr val="FF0000"/>
                          </a:solidFill>
                          <a:latin typeface="Calibri"/>
                          <a:cs typeface="Arial"/>
                        </a:rPr>
                        <a:t>New York</a:t>
                      </a:r>
                      <a:endParaRPr lang="pl-PL"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33,0 %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sl-SI" sz="1800" b="0" i="0" u="none" strike="noStrike" dirty="0">
                          <a:solidFill>
                            <a:srgbClr val="000000"/>
                          </a:solidFill>
                          <a:latin typeface="Calibri"/>
                          <a:cs typeface="Arial"/>
                        </a:rPr>
                        <a:t>Katero slovensko podjetje ima največ zaposlenih</a:t>
                      </a:r>
                      <a:r>
                        <a:rPr lang="sl-SI" sz="1800" b="0" i="0" u="none" strike="noStrike" dirty="0" smtClean="0">
                          <a:solidFill>
                            <a:srgbClr val="000000"/>
                          </a:solidFill>
                          <a:latin typeface="Calibri"/>
                          <a:cs typeface="Arial"/>
                        </a:rPr>
                        <a:t>? </a:t>
                      </a:r>
                      <a:r>
                        <a:rPr lang="sl-SI" sz="1800" b="0" i="0" u="none" strike="noStrike" dirty="0" smtClean="0">
                          <a:solidFill>
                            <a:srgbClr val="FF0000"/>
                          </a:solidFill>
                          <a:latin typeface="Calibri"/>
                          <a:cs typeface="Arial"/>
                        </a:rPr>
                        <a:t>Mercator</a:t>
                      </a:r>
                      <a:endParaRPr lang="sl-SI"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29,0 %</a:t>
                      </a:r>
                      <a:endParaRPr lang="sl-SI" sz="1800" b="0" i="0" u="none" strike="noStrike" dirty="0">
                        <a:solidFill>
                          <a:srgbClr val="000000"/>
                        </a:solidFill>
                        <a:latin typeface="Calibri"/>
                      </a:endParaRPr>
                    </a:p>
                  </a:txBody>
                  <a:tcPr marL="9525" marR="9525" marT="9525" marB="0" anchor="b"/>
                </a:tc>
              </a:tr>
              <a:tr h="324000">
                <a:tc>
                  <a:txBody>
                    <a:bodyPr/>
                    <a:lstStyle/>
                    <a:p>
                      <a:pPr algn="l" fontAlgn="b"/>
                      <a:r>
                        <a:rPr lang="pl-PL" sz="1800" b="0" i="0" u="none" strike="noStrike" smtClean="0">
                          <a:solidFill>
                            <a:srgbClr val="000000"/>
                          </a:solidFill>
                          <a:latin typeface="Calibri"/>
                          <a:cs typeface="Arial"/>
                        </a:rPr>
                        <a:t>...se imenuj</a:t>
                      </a:r>
                      <a:r>
                        <a:rPr lang="pl-PL" sz="1800" b="0" i="0" u="none" strike="noStrike" baseline="0" smtClean="0">
                          <a:solidFill>
                            <a:srgbClr val="000000"/>
                          </a:solidFill>
                          <a:latin typeface="Calibri"/>
                          <a:cs typeface="Arial"/>
                        </a:rPr>
                        <a:t>e </a:t>
                      </a:r>
                      <a:r>
                        <a:rPr lang="pl-PL" sz="1800" b="0" i="0" u="none" strike="noStrike" smtClean="0">
                          <a:solidFill>
                            <a:srgbClr val="000000"/>
                          </a:solidFill>
                          <a:latin typeface="Calibri"/>
                          <a:cs typeface="Arial"/>
                        </a:rPr>
                        <a:t>politična </a:t>
                      </a:r>
                      <a:r>
                        <a:rPr lang="pl-PL" sz="1800" b="0" i="0" u="none" strike="noStrike" dirty="0">
                          <a:solidFill>
                            <a:srgbClr val="000000"/>
                          </a:solidFill>
                          <a:latin typeface="Calibri"/>
                          <a:cs typeface="Arial"/>
                        </a:rPr>
                        <a:t>skupina, ki je zmagala na volitvah 1990</a:t>
                      </a:r>
                      <a:r>
                        <a:rPr lang="pl-PL" sz="1800" b="0" i="0" u="none" strike="noStrike" dirty="0" smtClean="0">
                          <a:solidFill>
                            <a:srgbClr val="000000"/>
                          </a:solidFill>
                          <a:latin typeface="Calibri"/>
                          <a:cs typeface="Arial"/>
                        </a:rPr>
                        <a:t>? </a:t>
                      </a:r>
                      <a:r>
                        <a:rPr lang="pl-PL" sz="1800" b="0" i="0" u="none" strike="noStrike" dirty="0" smtClean="0">
                          <a:solidFill>
                            <a:srgbClr val="FF0000"/>
                          </a:solidFill>
                          <a:latin typeface="Calibri"/>
                          <a:cs typeface="Arial"/>
                        </a:rPr>
                        <a:t>DEMOS</a:t>
                      </a:r>
                      <a:endParaRPr lang="pl-PL" sz="1800" b="0" i="0" u="none" strike="noStrike" dirty="0">
                        <a:solidFill>
                          <a:srgbClr val="FF0000"/>
                        </a:solidFill>
                        <a:latin typeface="Calibri"/>
                      </a:endParaRPr>
                    </a:p>
                  </a:txBody>
                  <a:tcPr marL="9525" marR="9525" marT="9525" marB="0" anchor="b"/>
                </a:tc>
                <a:tc>
                  <a:txBody>
                    <a:bodyPr/>
                    <a:lstStyle/>
                    <a:p>
                      <a:pPr algn="ctr" fontAlgn="b"/>
                      <a:r>
                        <a:rPr lang="sl-SI" sz="1800" b="0" i="0" u="none" strike="noStrike" dirty="0" smtClean="0">
                          <a:solidFill>
                            <a:srgbClr val="000000"/>
                          </a:solidFill>
                          <a:latin typeface="Calibri"/>
                        </a:rPr>
                        <a:t>27,7 %</a:t>
                      </a:r>
                      <a:endParaRPr lang="sl-SI" sz="1800" b="0" i="0" u="none" strike="noStrike" dirty="0">
                        <a:solidFill>
                          <a:srgbClr val="000000"/>
                        </a:solidFill>
                        <a:latin typeface="Calibri"/>
                      </a:endParaRPr>
                    </a:p>
                  </a:txBody>
                  <a:tcPr marL="9525" marR="9525" marT="9525" marB="0" anchor="b"/>
                </a:tc>
              </a:tr>
            </a:tbl>
          </a:graphicData>
        </a:graphic>
      </p:graphicFrame>
      <p:sp>
        <p:nvSpPr>
          <p:cNvPr id="21562" name="PoljeZBesedilom 4"/>
          <p:cNvSpPr txBox="1">
            <a:spLocks noChangeArrowheads="1"/>
          </p:cNvSpPr>
          <p:nvPr/>
        </p:nvSpPr>
        <p:spPr bwMode="auto">
          <a:xfrm>
            <a:off x="4286250" y="928688"/>
            <a:ext cx="2857500" cy="369887"/>
          </a:xfrm>
          <a:prstGeom prst="rect">
            <a:avLst/>
          </a:prstGeom>
          <a:solidFill>
            <a:srgbClr val="FFFF00"/>
          </a:solidFill>
          <a:ln w="9525">
            <a:noFill/>
            <a:miter lim="800000"/>
            <a:headEnd/>
            <a:tailEnd/>
          </a:ln>
        </p:spPr>
        <p:txBody>
          <a:bodyPr>
            <a:spAutoFit/>
          </a:bodyPr>
          <a:lstStyle/>
          <a:p>
            <a:r>
              <a:rPr lang="sl-SI">
                <a:latin typeface="Calibri" pitchFamily="34" charset="0"/>
              </a:rPr>
              <a:t>Poprečno število točk = 11,7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slov 1"/>
          <p:cNvSpPr>
            <a:spLocks noGrp="1"/>
          </p:cNvSpPr>
          <p:nvPr>
            <p:ph type="title"/>
          </p:nvPr>
        </p:nvSpPr>
        <p:spPr>
          <a:xfrm>
            <a:off x="0" y="0"/>
            <a:ext cx="8858250" cy="857250"/>
          </a:xfrm>
        </p:spPr>
        <p:txBody>
          <a:bodyPr/>
          <a:lstStyle/>
          <a:p>
            <a:pPr eaLnBrk="1" hangingPunct="1"/>
            <a:r>
              <a:rPr lang="sl-SI" smtClean="0"/>
              <a:t>Poprečne stopnje pripadnosti</a:t>
            </a:r>
          </a:p>
        </p:txBody>
      </p:sp>
      <p:graphicFrame>
        <p:nvGraphicFramePr>
          <p:cNvPr id="4" name="Ograda vsebine 3"/>
          <p:cNvGraphicFramePr>
            <a:graphicFrameLocks noGrp="1"/>
          </p:cNvGraphicFramePr>
          <p:nvPr>
            <p:ph idx="1"/>
          </p:nvPr>
        </p:nvGraphicFramePr>
        <p:xfrm>
          <a:off x="285720" y="785794"/>
          <a:ext cx="8643998" cy="6072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3555" name="Picture 2"/>
          <p:cNvPicPr>
            <a:picLocks noChangeAspect="1" noChangeArrowheads="1"/>
          </p:cNvPicPr>
          <p:nvPr/>
        </p:nvPicPr>
        <p:blipFill>
          <a:blip r:embed="rId7"/>
          <a:srcRect/>
          <a:stretch>
            <a:fillRect/>
          </a:stretch>
        </p:blipFill>
        <p:spPr bwMode="auto">
          <a:xfrm>
            <a:off x="4071938" y="6286500"/>
            <a:ext cx="1120775" cy="747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normAutofit fontScale="90000"/>
          </a:bodyPr>
          <a:lstStyle/>
          <a:p>
            <a:pPr eaLnBrk="1" fontAlgn="auto" hangingPunct="1">
              <a:spcAft>
                <a:spcPts val="0"/>
              </a:spcAft>
              <a:defRPr/>
            </a:pPr>
            <a:r>
              <a:rPr lang="sl-SI" dirty="0" err="1" smtClean="0"/>
              <a:t>Segmentacija</a:t>
            </a:r>
            <a:r>
              <a:rPr lang="sl-SI" dirty="0" smtClean="0"/>
              <a:t> dijakov glede na stopnjo pripadnosti državi Sloveniji</a:t>
            </a:r>
            <a:endParaRPr lang="sl-SI" dirty="0"/>
          </a:p>
        </p:txBody>
      </p:sp>
      <p:graphicFrame>
        <p:nvGraphicFramePr>
          <p:cNvPr id="25602" name="Ograda vsebine 4"/>
          <p:cNvGraphicFramePr>
            <a:graphicFrameLocks noGrp="1"/>
          </p:cNvGraphicFramePr>
          <p:nvPr>
            <p:ph idx="1"/>
          </p:nvPr>
        </p:nvGraphicFramePr>
        <p:xfrm>
          <a:off x="0" y="1600200"/>
          <a:ext cx="9144000" cy="5257800"/>
        </p:xfrm>
        <a:graphic>
          <a:graphicData uri="http://schemas.openxmlformats.org/presentationml/2006/ole">
            <p:oleObj spid="_x0000_s25602" r:id="rId4" imgW="9144793" imgH="5255207" progId="Excel.Shee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slov 1"/>
          <p:cNvSpPr>
            <a:spLocks noGrp="1"/>
          </p:cNvSpPr>
          <p:nvPr>
            <p:ph type="title"/>
          </p:nvPr>
        </p:nvSpPr>
        <p:spPr>
          <a:xfrm>
            <a:off x="428625" y="214313"/>
            <a:ext cx="8229600" cy="1143000"/>
          </a:xfrm>
        </p:spPr>
        <p:txBody>
          <a:bodyPr/>
          <a:lstStyle/>
          <a:p>
            <a:pPr eaLnBrk="1" hangingPunct="1"/>
            <a:r>
              <a:rPr lang="sl-SI" sz="3600" smtClean="0"/>
              <a:t>Strinjanje z domoljubnimi trditvami aktivnega državljanstva </a:t>
            </a:r>
          </a:p>
        </p:txBody>
      </p:sp>
      <p:graphicFrame>
        <p:nvGraphicFramePr>
          <p:cNvPr id="6" name="Ograda vsebine 5"/>
          <p:cNvGraphicFramePr>
            <a:graphicFrameLocks noGrp="1"/>
          </p:cNvGraphicFramePr>
          <p:nvPr>
            <p:ph idx="1"/>
          </p:nvPr>
        </p:nvGraphicFramePr>
        <p:xfrm>
          <a:off x="500063" y="1479550"/>
          <a:ext cx="8229600" cy="5191125"/>
        </p:xfrm>
        <a:graphic>
          <a:graphicData uri="http://schemas.openxmlformats.org/drawingml/2006/table">
            <a:tbl>
              <a:tblPr firstRow="1" bandRow="1">
                <a:tableStyleId>{5C22544A-7EE6-4342-B048-85BDC9FD1C3A}</a:tableStyleId>
              </a:tblPr>
              <a:tblGrid>
                <a:gridCol w="6615130"/>
                <a:gridCol w="1614470"/>
              </a:tblGrid>
              <a:tr h="370840">
                <a:tc>
                  <a:txBody>
                    <a:bodyPr/>
                    <a:lstStyle/>
                    <a:p>
                      <a:r>
                        <a:rPr lang="sl-SI" dirty="0" smtClean="0"/>
                        <a:t>Trditve, na</a:t>
                      </a:r>
                      <a:r>
                        <a:rPr lang="sl-SI" baseline="0" dirty="0" smtClean="0"/>
                        <a:t> katerih so visoko pomembne razlike med segmenti</a:t>
                      </a:r>
                      <a:endParaRPr lang="sl-SI" dirty="0"/>
                    </a:p>
                  </a:txBody>
                  <a:tcPr/>
                </a:tc>
                <a:tc>
                  <a:txBody>
                    <a:bodyPr/>
                    <a:lstStyle/>
                    <a:p>
                      <a:r>
                        <a:rPr lang="sl-SI" dirty="0" err="1" smtClean="0"/>
                        <a:t>Popr</a:t>
                      </a:r>
                      <a:r>
                        <a:rPr lang="sl-SI" dirty="0" smtClean="0"/>
                        <a:t>. vrednost</a:t>
                      </a:r>
                      <a:endParaRPr lang="sl-SI" dirty="0"/>
                    </a:p>
                  </a:txBody>
                  <a:tcPr/>
                </a:tc>
              </a:tr>
              <a:tr h="370840">
                <a:tc>
                  <a:txBody>
                    <a:bodyPr/>
                    <a:lstStyle/>
                    <a:p>
                      <a:pPr lvl="1" algn="l" fontAlgn="b"/>
                      <a:r>
                        <a:rPr lang="sl-SI" sz="1800" b="0" i="0" u="none" strike="noStrike" dirty="0">
                          <a:solidFill>
                            <a:srgbClr val="000000"/>
                          </a:solidFill>
                          <a:latin typeface="+mj-lt"/>
                        </a:rPr>
                        <a:t>Igralci slovenskih reprezentanc bi morali znati peti našo himno. </a:t>
                      </a:r>
                    </a:p>
                  </a:txBody>
                  <a:tcPr marL="9525" marR="9525" marT="9525" marB="0" anchor="b">
                    <a:solidFill>
                      <a:schemeClr val="bg1"/>
                    </a:solidFill>
                  </a:tcPr>
                </a:tc>
                <a:tc>
                  <a:txBody>
                    <a:bodyPr/>
                    <a:lstStyle/>
                    <a:p>
                      <a:pPr algn="ctr" fontAlgn="t"/>
                      <a:r>
                        <a:rPr lang="sl-SI" sz="1800" b="0" i="0" u="none" strike="noStrike" dirty="0">
                          <a:solidFill>
                            <a:srgbClr val="000000"/>
                          </a:solidFill>
                          <a:latin typeface="+mj-lt"/>
                        </a:rPr>
                        <a:t>4,38</a:t>
                      </a:r>
                    </a:p>
                  </a:txBody>
                  <a:tcPr marL="9525" marR="9525" marT="9525" marB="0">
                    <a:solidFill>
                      <a:schemeClr val="accent1">
                        <a:lumMod val="40000"/>
                        <a:lumOff val="60000"/>
                      </a:schemeClr>
                    </a:solidFill>
                  </a:tcPr>
                </a:tc>
              </a:tr>
              <a:tr h="370840">
                <a:tc>
                  <a:txBody>
                    <a:bodyPr/>
                    <a:lstStyle/>
                    <a:p>
                      <a:pPr lvl="1" algn="l" fontAlgn="b"/>
                      <a:r>
                        <a:rPr lang="pl-PL" sz="1800" b="0" i="0" u="none" strike="noStrike" dirty="0">
                          <a:solidFill>
                            <a:srgbClr val="000000"/>
                          </a:solidFill>
                          <a:latin typeface="+mj-lt"/>
                        </a:rPr>
                        <a:t>Slovenski jezik je pogoj za obstoj slovenskega naroda.</a:t>
                      </a:r>
                    </a:p>
                  </a:txBody>
                  <a:tcPr marL="9525" marR="9525" marT="9525" marB="0" anchor="b">
                    <a:noFill/>
                  </a:tcPr>
                </a:tc>
                <a:tc>
                  <a:txBody>
                    <a:bodyPr/>
                    <a:lstStyle/>
                    <a:p>
                      <a:pPr algn="ctr" fontAlgn="t"/>
                      <a:r>
                        <a:rPr lang="sl-SI" sz="1800" b="0" i="0" u="none" strike="noStrike" dirty="0">
                          <a:solidFill>
                            <a:srgbClr val="000000"/>
                          </a:solidFill>
                          <a:latin typeface="+mj-lt"/>
                        </a:rPr>
                        <a:t>4,38</a:t>
                      </a:r>
                    </a:p>
                  </a:txBody>
                  <a:tcPr marL="9525" marR="9525" marT="9525" marB="0">
                    <a:solidFill>
                      <a:schemeClr val="accent1">
                        <a:lumMod val="40000"/>
                        <a:lumOff val="60000"/>
                      </a:schemeClr>
                    </a:solidFill>
                  </a:tcPr>
                </a:tc>
              </a:tr>
              <a:tr h="370840">
                <a:tc>
                  <a:txBody>
                    <a:bodyPr/>
                    <a:lstStyle/>
                    <a:p>
                      <a:pPr lvl="1" algn="l" fontAlgn="b"/>
                      <a:r>
                        <a:rPr lang="pt-BR" sz="1800" b="0" i="0" u="none" strike="noStrike" dirty="0">
                          <a:solidFill>
                            <a:srgbClr val="000000"/>
                          </a:solidFill>
                          <a:latin typeface="+mj-lt"/>
                        </a:rPr>
                        <a:t>V tujini oz. tujcem s ponosom povem, da sem iz Slovenije.</a:t>
                      </a:r>
                    </a:p>
                  </a:txBody>
                  <a:tcPr marL="9525" marR="9525" marT="9525" marB="0" anchor="b">
                    <a:noFill/>
                  </a:tcPr>
                </a:tc>
                <a:tc>
                  <a:txBody>
                    <a:bodyPr/>
                    <a:lstStyle/>
                    <a:p>
                      <a:pPr algn="ctr" fontAlgn="t"/>
                      <a:r>
                        <a:rPr lang="sl-SI" sz="1800" b="0" i="0" u="none" strike="noStrike" dirty="0">
                          <a:solidFill>
                            <a:srgbClr val="000000"/>
                          </a:solidFill>
                          <a:latin typeface="+mj-lt"/>
                        </a:rPr>
                        <a:t>4,23</a:t>
                      </a:r>
                    </a:p>
                  </a:txBody>
                  <a:tcPr marL="9525" marR="9525" marT="9525" marB="0">
                    <a:solidFill>
                      <a:schemeClr val="accent1">
                        <a:lumMod val="40000"/>
                        <a:lumOff val="60000"/>
                      </a:schemeClr>
                    </a:solidFill>
                  </a:tcPr>
                </a:tc>
              </a:tr>
              <a:tr h="370840">
                <a:tc>
                  <a:txBody>
                    <a:bodyPr/>
                    <a:lstStyle/>
                    <a:p>
                      <a:pPr lvl="1" algn="l" fontAlgn="b"/>
                      <a:r>
                        <a:rPr lang="nb-NO" sz="1800" b="0" i="0" u="none" strike="noStrike" dirty="0">
                          <a:solidFill>
                            <a:srgbClr val="000000"/>
                          </a:solidFill>
                          <a:latin typeface="+mj-lt"/>
                        </a:rPr>
                        <a:t>Slovenskemu državljanstvu se ne bi nikoli odrekel. </a:t>
                      </a:r>
                    </a:p>
                  </a:txBody>
                  <a:tcPr marL="9525" marR="9525" marT="9525" marB="0" anchor="b">
                    <a:noFill/>
                  </a:tcPr>
                </a:tc>
                <a:tc>
                  <a:txBody>
                    <a:bodyPr/>
                    <a:lstStyle/>
                    <a:p>
                      <a:pPr algn="ctr" fontAlgn="t"/>
                      <a:r>
                        <a:rPr lang="sl-SI" sz="1800" b="0" i="0" u="none" strike="noStrike" dirty="0">
                          <a:solidFill>
                            <a:srgbClr val="000000"/>
                          </a:solidFill>
                          <a:latin typeface="+mj-lt"/>
                        </a:rPr>
                        <a:t>4,08</a:t>
                      </a:r>
                    </a:p>
                  </a:txBody>
                  <a:tcPr marL="9525" marR="9525" marT="9525" marB="0">
                    <a:solidFill>
                      <a:schemeClr val="accent1">
                        <a:lumMod val="40000"/>
                        <a:lumOff val="60000"/>
                      </a:schemeClr>
                    </a:solidFill>
                  </a:tcPr>
                </a:tc>
              </a:tr>
              <a:tr h="370840">
                <a:tc>
                  <a:txBody>
                    <a:bodyPr/>
                    <a:lstStyle/>
                    <a:p>
                      <a:pPr lvl="1" algn="l" fontAlgn="b"/>
                      <a:r>
                        <a:rPr lang="sl-SI" sz="1800" b="0" i="0" u="none" strike="noStrike" dirty="0">
                          <a:solidFill>
                            <a:srgbClr val="000000"/>
                          </a:solidFill>
                          <a:latin typeface="+mj-lt"/>
                        </a:rPr>
                        <a:t>Državo Slovenijo imam zelo rad.</a:t>
                      </a:r>
                    </a:p>
                  </a:txBody>
                  <a:tcPr marL="9525" marR="9525" marT="9525" marB="0" anchor="b">
                    <a:solidFill>
                      <a:schemeClr val="bg1"/>
                    </a:solidFill>
                  </a:tcPr>
                </a:tc>
                <a:tc>
                  <a:txBody>
                    <a:bodyPr/>
                    <a:lstStyle/>
                    <a:p>
                      <a:pPr algn="ctr" fontAlgn="t"/>
                      <a:r>
                        <a:rPr lang="sl-SI" sz="1800" b="0" i="0" u="none" strike="noStrike" dirty="0">
                          <a:solidFill>
                            <a:srgbClr val="000000"/>
                          </a:solidFill>
                          <a:latin typeface="+mj-lt"/>
                        </a:rPr>
                        <a:t>3,92</a:t>
                      </a:r>
                    </a:p>
                  </a:txBody>
                  <a:tcPr marL="9525" marR="9525" marT="9525" marB="0">
                    <a:solidFill>
                      <a:schemeClr val="accent1">
                        <a:lumMod val="40000"/>
                        <a:lumOff val="60000"/>
                      </a:schemeClr>
                    </a:solidFill>
                  </a:tcPr>
                </a:tc>
              </a:tr>
              <a:tr h="370840">
                <a:tc>
                  <a:txBody>
                    <a:bodyPr/>
                    <a:lstStyle/>
                    <a:p>
                      <a:pPr lvl="1" algn="l" fontAlgn="b"/>
                      <a:r>
                        <a:rPr lang="pt-BR" sz="1800" b="0" i="0" u="none" strike="noStrike" dirty="0">
                          <a:solidFill>
                            <a:srgbClr val="000000"/>
                          </a:solidFill>
                          <a:latin typeface="+mj-lt"/>
                        </a:rPr>
                        <a:t>Zelo sem ponosen na slovensko nogometno reprezentanco.</a:t>
                      </a:r>
                    </a:p>
                  </a:txBody>
                  <a:tcPr marL="9525" marR="9525" marT="9525" marB="0" anchor="b">
                    <a:noFill/>
                  </a:tcPr>
                </a:tc>
                <a:tc>
                  <a:txBody>
                    <a:bodyPr/>
                    <a:lstStyle/>
                    <a:p>
                      <a:pPr algn="ctr" fontAlgn="t"/>
                      <a:r>
                        <a:rPr lang="sl-SI" sz="1800" b="0" i="0" u="none" strike="noStrike" dirty="0">
                          <a:solidFill>
                            <a:srgbClr val="000000"/>
                          </a:solidFill>
                          <a:latin typeface="+mj-lt"/>
                        </a:rPr>
                        <a:t>3,77</a:t>
                      </a:r>
                    </a:p>
                  </a:txBody>
                  <a:tcPr marL="9525" marR="9525" marT="9525" marB="0">
                    <a:solidFill>
                      <a:schemeClr val="accent1">
                        <a:lumMod val="40000"/>
                        <a:lumOff val="60000"/>
                      </a:schemeClr>
                    </a:solidFill>
                  </a:tcPr>
                </a:tc>
              </a:tr>
              <a:tr h="370840">
                <a:tc>
                  <a:txBody>
                    <a:bodyPr/>
                    <a:lstStyle/>
                    <a:p>
                      <a:pPr lvl="1" algn="l" fontAlgn="b"/>
                      <a:r>
                        <a:rPr lang="pl-PL" sz="1800" b="0" i="0" u="none" strike="noStrike" dirty="0">
                          <a:solidFill>
                            <a:srgbClr val="000000"/>
                          </a:solidFill>
                          <a:latin typeface="+mj-lt"/>
                        </a:rPr>
                        <a:t>Dobro poznam slovenske naravne lepote. </a:t>
                      </a:r>
                    </a:p>
                  </a:txBody>
                  <a:tcPr marL="9525" marR="9525" marT="9525" marB="0" anchor="b">
                    <a:noFill/>
                  </a:tcPr>
                </a:tc>
                <a:tc>
                  <a:txBody>
                    <a:bodyPr/>
                    <a:lstStyle/>
                    <a:p>
                      <a:pPr algn="ctr" fontAlgn="t"/>
                      <a:r>
                        <a:rPr lang="sl-SI" sz="1800" b="0" i="0" u="none" strike="noStrike" dirty="0">
                          <a:solidFill>
                            <a:srgbClr val="000000"/>
                          </a:solidFill>
                          <a:latin typeface="+mj-lt"/>
                        </a:rPr>
                        <a:t>3,65</a:t>
                      </a:r>
                    </a:p>
                  </a:txBody>
                  <a:tcPr marL="9525" marR="9525" marT="9525" marB="0">
                    <a:solidFill>
                      <a:schemeClr val="accent1">
                        <a:lumMod val="40000"/>
                        <a:lumOff val="60000"/>
                      </a:schemeClr>
                    </a:solidFill>
                  </a:tcPr>
                </a:tc>
              </a:tr>
              <a:tr h="370840">
                <a:tc>
                  <a:txBody>
                    <a:bodyPr/>
                    <a:lstStyle/>
                    <a:p>
                      <a:pPr lvl="1" algn="l" fontAlgn="b"/>
                      <a:r>
                        <a:rPr lang="sl-SI" sz="1800" b="0" i="0" u="none" strike="noStrike" dirty="0">
                          <a:solidFill>
                            <a:srgbClr val="000000"/>
                          </a:solidFill>
                          <a:latin typeface="+mj-lt"/>
                        </a:rPr>
                        <a:t>Naši državljani se premalo zavedajo prednosti življenja v Sloveniji. </a:t>
                      </a:r>
                    </a:p>
                  </a:txBody>
                  <a:tcPr marL="9525" marR="9525" marT="9525" marB="0" anchor="b">
                    <a:noFill/>
                  </a:tcPr>
                </a:tc>
                <a:tc>
                  <a:txBody>
                    <a:bodyPr/>
                    <a:lstStyle/>
                    <a:p>
                      <a:pPr algn="ctr" fontAlgn="t"/>
                      <a:r>
                        <a:rPr lang="sl-SI" sz="1800" b="0" i="0" u="none" strike="noStrike" dirty="0">
                          <a:solidFill>
                            <a:srgbClr val="000000"/>
                          </a:solidFill>
                          <a:latin typeface="+mj-lt"/>
                        </a:rPr>
                        <a:t>3,58</a:t>
                      </a:r>
                    </a:p>
                  </a:txBody>
                  <a:tcPr marL="9525" marR="9525" marT="9525" marB="0">
                    <a:solidFill>
                      <a:schemeClr val="accent1">
                        <a:lumMod val="40000"/>
                        <a:lumOff val="60000"/>
                      </a:schemeClr>
                    </a:solidFill>
                  </a:tcPr>
                </a:tc>
              </a:tr>
              <a:tr h="370840">
                <a:tc>
                  <a:txBody>
                    <a:bodyPr/>
                    <a:lstStyle/>
                    <a:p>
                      <a:pPr lvl="1" algn="l" fontAlgn="b"/>
                      <a:r>
                        <a:rPr lang="sl-SI" sz="1800" b="0" i="0" u="none" strike="noStrike" dirty="0">
                          <a:solidFill>
                            <a:srgbClr val="000000"/>
                          </a:solidFill>
                          <a:latin typeface="+mj-lt"/>
                        </a:rPr>
                        <a:t>Rad bi se preselil v neko drugo državo.</a:t>
                      </a:r>
                    </a:p>
                  </a:txBody>
                  <a:tcPr marL="9525" marR="9525" marT="9525" marB="0" anchor="b">
                    <a:solidFill>
                      <a:schemeClr val="bg1"/>
                    </a:solidFill>
                  </a:tcPr>
                </a:tc>
                <a:tc>
                  <a:txBody>
                    <a:bodyPr/>
                    <a:lstStyle/>
                    <a:p>
                      <a:pPr algn="ctr" fontAlgn="t"/>
                      <a:r>
                        <a:rPr lang="sl-SI" sz="1800" b="0" i="0" u="none" strike="noStrike" dirty="0">
                          <a:solidFill>
                            <a:srgbClr val="000000"/>
                          </a:solidFill>
                          <a:latin typeface="+mj-lt"/>
                        </a:rPr>
                        <a:t>3,14</a:t>
                      </a:r>
                    </a:p>
                  </a:txBody>
                  <a:tcPr marL="9525" marR="9525" marT="9525" marB="0">
                    <a:solidFill>
                      <a:schemeClr val="accent1">
                        <a:lumMod val="40000"/>
                        <a:lumOff val="60000"/>
                      </a:schemeClr>
                    </a:solidFill>
                  </a:tcPr>
                </a:tc>
              </a:tr>
              <a:tr h="370840">
                <a:tc>
                  <a:txBody>
                    <a:bodyPr/>
                    <a:lstStyle/>
                    <a:p>
                      <a:pPr lvl="1" algn="l" fontAlgn="b"/>
                      <a:r>
                        <a:rPr lang="sl-SI" sz="1800" b="0" i="0" u="none" strike="noStrike" dirty="0">
                          <a:solidFill>
                            <a:srgbClr val="000000"/>
                          </a:solidFill>
                          <a:latin typeface="+mj-lt"/>
                        </a:rPr>
                        <a:t>Za svobodo naše države sem se pripravljen tudi boriti. </a:t>
                      </a:r>
                    </a:p>
                  </a:txBody>
                  <a:tcPr marL="9525" marR="9525" marT="9525" marB="0" anchor="b">
                    <a:solidFill>
                      <a:schemeClr val="bg1"/>
                    </a:solidFill>
                  </a:tcPr>
                </a:tc>
                <a:tc>
                  <a:txBody>
                    <a:bodyPr/>
                    <a:lstStyle/>
                    <a:p>
                      <a:pPr algn="ctr" fontAlgn="t"/>
                      <a:r>
                        <a:rPr lang="sl-SI" sz="1800" b="0" i="0" u="none" strike="noStrike" dirty="0">
                          <a:solidFill>
                            <a:srgbClr val="000000"/>
                          </a:solidFill>
                          <a:latin typeface="+mj-lt"/>
                        </a:rPr>
                        <a:t>3,01</a:t>
                      </a:r>
                    </a:p>
                  </a:txBody>
                  <a:tcPr marL="9525" marR="9525" marT="9525" marB="0">
                    <a:solidFill>
                      <a:schemeClr val="accent1">
                        <a:lumMod val="40000"/>
                        <a:lumOff val="60000"/>
                      </a:schemeClr>
                    </a:solidFill>
                  </a:tcPr>
                </a:tc>
              </a:tr>
              <a:tr h="370840">
                <a:tc>
                  <a:txBody>
                    <a:bodyPr/>
                    <a:lstStyle/>
                    <a:p>
                      <a:pPr lvl="1" algn="l" fontAlgn="b"/>
                      <a:r>
                        <a:rPr lang="sl-SI" sz="1800" b="0" i="0" u="none" strike="noStrike" dirty="0">
                          <a:solidFill>
                            <a:srgbClr val="000000"/>
                          </a:solidFill>
                          <a:latin typeface="+mj-lt"/>
                        </a:rPr>
                        <a:t>Kvaliteta življenja v Sloveniji je zelo visoka.</a:t>
                      </a:r>
                    </a:p>
                  </a:txBody>
                  <a:tcPr marL="9525" marR="9525" marT="9525" marB="0" anchor="b">
                    <a:solidFill>
                      <a:schemeClr val="bg1"/>
                    </a:solidFill>
                  </a:tcPr>
                </a:tc>
                <a:tc>
                  <a:txBody>
                    <a:bodyPr/>
                    <a:lstStyle/>
                    <a:p>
                      <a:pPr algn="ctr" fontAlgn="t"/>
                      <a:r>
                        <a:rPr lang="sl-SI" sz="1800" b="0" i="0" u="none" strike="noStrike" dirty="0">
                          <a:solidFill>
                            <a:srgbClr val="000000"/>
                          </a:solidFill>
                          <a:latin typeface="+mj-lt"/>
                        </a:rPr>
                        <a:t>2,89</a:t>
                      </a:r>
                    </a:p>
                  </a:txBody>
                  <a:tcPr marL="9525" marR="9525" marT="9525" marB="0">
                    <a:solidFill>
                      <a:schemeClr val="accent1">
                        <a:lumMod val="40000"/>
                        <a:lumOff val="60000"/>
                      </a:schemeClr>
                    </a:solidFill>
                  </a:tcPr>
                </a:tc>
              </a:tr>
              <a:tr h="370840">
                <a:tc>
                  <a:txBody>
                    <a:bodyPr/>
                    <a:lstStyle/>
                    <a:p>
                      <a:pPr lvl="1" algn="l" fontAlgn="b"/>
                      <a:r>
                        <a:rPr lang="nn-NO" sz="1800" b="0" i="0" u="none" strike="noStrike" dirty="0">
                          <a:solidFill>
                            <a:srgbClr val="000000"/>
                          </a:solidFill>
                          <a:latin typeface="+mj-lt"/>
                        </a:rPr>
                        <a:t>Rad prepevam slovenske narodne pesmi.</a:t>
                      </a:r>
                    </a:p>
                  </a:txBody>
                  <a:tcPr marL="9525" marR="9525" marT="9525" marB="0" anchor="b">
                    <a:solidFill>
                      <a:schemeClr val="bg1"/>
                    </a:solidFill>
                  </a:tcPr>
                </a:tc>
                <a:tc>
                  <a:txBody>
                    <a:bodyPr/>
                    <a:lstStyle/>
                    <a:p>
                      <a:pPr algn="ctr" fontAlgn="t"/>
                      <a:r>
                        <a:rPr lang="sl-SI" sz="1800" b="0" i="0" u="none" strike="noStrike" dirty="0">
                          <a:solidFill>
                            <a:srgbClr val="000000"/>
                          </a:solidFill>
                          <a:latin typeface="+mj-lt"/>
                        </a:rPr>
                        <a:t>2,41</a:t>
                      </a:r>
                    </a:p>
                  </a:txBody>
                  <a:tcPr marL="9525" marR="9525" marT="9525" marB="0">
                    <a:solidFill>
                      <a:schemeClr val="accent1">
                        <a:lumMod val="40000"/>
                        <a:lumOff val="60000"/>
                      </a:schemeClr>
                    </a:solidFill>
                  </a:tcPr>
                </a:tc>
              </a:tr>
              <a:tr h="370840">
                <a:tc>
                  <a:txBody>
                    <a:bodyPr/>
                    <a:lstStyle/>
                    <a:p>
                      <a:pPr lvl="1" algn="l" fontAlgn="b"/>
                      <a:r>
                        <a:rPr lang="pl-PL" sz="1800" b="0" i="0" u="none" strike="noStrike" dirty="0">
                          <a:solidFill>
                            <a:srgbClr val="000000"/>
                          </a:solidFill>
                          <a:latin typeface="+mj-lt"/>
                        </a:rPr>
                        <a:t>Obešanje zastave ob praznikih je staromodno.</a:t>
                      </a:r>
                    </a:p>
                  </a:txBody>
                  <a:tcPr marL="9525" marR="9525" marT="9525" marB="0" anchor="b">
                    <a:solidFill>
                      <a:schemeClr val="bg1"/>
                    </a:solidFill>
                  </a:tcPr>
                </a:tc>
                <a:tc>
                  <a:txBody>
                    <a:bodyPr/>
                    <a:lstStyle/>
                    <a:p>
                      <a:pPr algn="ctr" fontAlgn="t"/>
                      <a:r>
                        <a:rPr lang="sl-SI" sz="1800" b="0" i="0" u="none" strike="noStrike" dirty="0">
                          <a:solidFill>
                            <a:srgbClr val="000000"/>
                          </a:solidFill>
                          <a:latin typeface="+mj-lt"/>
                        </a:rPr>
                        <a:t>1,89</a:t>
                      </a:r>
                    </a:p>
                  </a:txBody>
                  <a:tcPr marL="9525" marR="9525" marT="9525" marB="0">
                    <a:solidFill>
                      <a:schemeClr val="accent1">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slov 1"/>
          <p:cNvSpPr>
            <a:spLocks noGrp="1"/>
          </p:cNvSpPr>
          <p:nvPr>
            <p:ph type="title"/>
          </p:nvPr>
        </p:nvSpPr>
        <p:spPr>
          <a:xfrm>
            <a:off x="428625" y="214313"/>
            <a:ext cx="8229600" cy="1143000"/>
          </a:xfrm>
        </p:spPr>
        <p:txBody>
          <a:bodyPr/>
          <a:lstStyle/>
          <a:p>
            <a:pPr eaLnBrk="1" hangingPunct="1"/>
            <a:r>
              <a:rPr lang="sl-SI" sz="3200" smtClean="0"/>
              <a:t>Strinjanje s trditvami aktivnega državljanstva; delno pomembne razlike med segmenti</a:t>
            </a:r>
          </a:p>
        </p:txBody>
      </p:sp>
      <p:graphicFrame>
        <p:nvGraphicFramePr>
          <p:cNvPr id="6" name="Ograda vsebine 5"/>
          <p:cNvGraphicFramePr>
            <a:graphicFrameLocks noGrp="1"/>
          </p:cNvGraphicFramePr>
          <p:nvPr>
            <p:ph idx="1"/>
          </p:nvPr>
        </p:nvGraphicFramePr>
        <p:xfrm>
          <a:off x="500063" y="1357313"/>
          <a:ext cx="8229600" cy="5262562"/>
        </p:xfrm>
        <a:graphic>
          <a:graphicData uri="http://schemas.openxmlformats.org/drawingml/2006/table">
            <a:tbl>
              <a:tblPr firstRow="1" bandRow="1">
                <a:tableStyleId>{5C22544A-7EE6-4342-B048-85BDC9FD1C3A}</a:tableStyleId>
              </a:tblPr>
              <a:tblGrid>
                <a:gridCol w="6643734"/>
                <a:gridCol w="1585866"/>
              </a:tblGrid>
              <a:tr h="360707">
                <a:tc>
                  <a:txBody>
                    <a:bodyPr/>
                    <a:lstStyle/>
                    <a:p>
                      <a:r>
                        <a:rPr lang="sl-SI" dirty="0" smtClean="0"/>
                        <a:t>Trditve, na</a:t>
                      </a:r>
                      <a:r>
                        <a:rPr lang="sl-SI" baseline="0" dirty="0" smtClean="0"/>
                        <a:t> katerih so razlike med segmenti delno pomembne</a:t>
                      </a:r>
                      <a:endParaRPr lang="sl-SI" dirty="0"/>
                    </a:p>
                  </a:txBody>
                  <a:tcPr/>
                </a:tc>
                <a:tc>
                  <a:txBody>
                    <a:bodyPr/>
                    <a:lstStyle/>
                    <a:p>
                      <a:r>
                        <a:rPr lang="sl-SI" dirty="0" err="1" smtClean="0"/>
                        <a:t>Popr</a:t>
                      </a:r>
                      <a:r>
                        <a:rPr lang="sl-SI" dirty="0" smtClean="0"/>
                        <a:t>. vrednost</a:t>
                      </a:r>
                      <a:endParaRPr lang="sl-SI" dirty="0"/>
                    </a:p>
                  </a:txBody>
                  <a:tcPr/>
                </a:tc>
              </a:tr>
              <a:tr h="288064">
                <a:tc>
                  <a:txBody>
                    <a:bodyPr/>
                    <a:lstStyle/>
                    <a:p>
                      <a:pPr lvl="1" algn="l" fontAlgn="b"/>
                      <a:r>
                        <a:rPr lang="sl-SI" sz="1600" b="0" i="0" u="none" strike="noStrike" dirty="0">
                          <a:solidFill>
                            <a:srgbClr val="000000"/>
                          </a:solidFill>
                          <a:latin typeface="+mn-lt"/>
                        </a:rPr>
                        <a:t>Državi moramo biti hvaležni, ker nam omogoča šolanje.</a:t>
                      </a:r>
                    </a:p>
                  </a:txBody>
                  <a:tcPr marL="9525" marR="9525" marT="9525" marB="0" anchor="b">
                    <a:noFill/>
                  </a:tcPr>
                </a:tc>
                <a:tc>
                  <a:txBody>
                    <a:bodyPr/>
                    <a:lstStyle/>
                    <a:p>
                      <a:pPr algn="ctr" fontAlgn="t"/>
                      <a:r>
                        <a:rPr lang="sl-SI" sz="1600" b="0" i="0" u="none" strike="noStrike" dirty="0">
                          <a:solidFill>
                            <a:srgbClr val="000000"/>
                          </a:solidFill>
                          <a:latin typeface="+mn-lt"/>
                        </a:rPr>
                        <a:t>4,11</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a:solidFill>
                            <a:srgbClr val="000000"/>
                          </a:solidFill>
                          <a:latin typeface="+mn-lt"/>
                        </a:rPr>
                        <a:t>Zavedam se svojih državljanskih pravic in dolžnosti.</a:t>
                      </a:r>
                    </a:p>
                  </a:txBody>
                  <a:tcPr marL="9525" marR="9525" marT="9525" marB="0" anchor="b">
                    <a:noFill/>
                  </a:tcPr>
                </a:tc>
                <a:tc>
                  <a:txBody>
                    <a:bodyPr/>
                    <a:lstStyle/>
                    <a:p>
                      <a:pPr algn="ctr" fontAlgn="t"/>
                      <a:r>
                        <a:rPr lang="sl-SI" sz="1600" b="0" i="0" u="none" strike="noStrike" dirty="0">
                          <a:solidFill>
                            <a:srgbClr val="000000"/>
                          </a:solidFill>
                          <a:latin typeface="+mn-lt"/>
                        </a:rPr>
                        <a:t>3,94</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*Svojim </a:t>
                      </a:r>
                      <a:r>
                        <a:rPr lang="sl-SI" sz="1600" b="0" i="0" u="none" strike="noStrike" dirty="0">
                          <a:solidFill>
                            <a:srgbClr val="000000"/>
                          </a:solidFill>
                          <a:latin typeface="+mn-lt"/>
                        </a:rPr>
                        <a:t>učiteljem sem hvaležen za vse, kar so me naučili.</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3,87</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*Domoljubje </a:t>
                      </a:r>
                      <a:r>
                        <a:rPr lang="sl-SI" sz="1600" b="0" i="0" u="none" strike="noStrike" dirty="0">
                          <a:solidFill>
                            <a:srgbClr val="000000"/>
                          </a:solidFill>
                          <a:latin typeface="+mn-lt"/>
                        </a:rPr>
                        <a:t>je pri mladih v Sloveniji premalo razvito.</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3,69</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a:solidFill>
                            <a:srgbClr val="000000"/>
                          </a:solidFill>
                          <a:latin typeface="+mn-lt"/>
                        </a:rPr>
                        <a:t>Raje gledam »svojo« nadaljevanko kot TV prenos državne proslave. </a:t>
                      </a:r>
                    </a:p>
                  </a:txBody>
                  <a:tcPr marL="9525" marR="9525" marT="9525" marB="0" anchor="b">
                    <a:noFill/>
                  </a:tcPr>
                </a:tc>
                <a:tc>
                  <a:txBody>
                    <a:bodyPr/>
                    <a:lstStyle/>
                    <a:p>
                      <a:pPr algn="ctr" fontAlgn="t"/>
                      <a:r>
                        <a:rPr lang="sl-SI" sz="1600" b="0" i="0" u="none" strike="noStrike" dirty="0">
                          <a:solidFill>
                            <a:srgbClr val="000000"/>
                          </a:solidFill>
                          <a:latin typeface="+mn-lt"/>
                        </a:rPr>
                        <a:t>3,65</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a:solidFill>
                            <a:srgbClr val="000000"/>
                          </a:solidFill>
                          <a:latin typeface="+mn-lt"/>
                        </a:rPr>
                        <a:t>Mediji premalo poročajo o uspehih naše države. </a:t>
                      </a:r>
                    </a:p>
                  </a:txBody>
                  <a:tcPr marL="9525" marR="9525" marT="9525" marB="0" anchor="b">
                    <a:noFill/>
                  </a:tcPr>
                </a:tc>
                <a:tc>
                  <a:txBody>
                    <a:bodyPr/>
                    <a:lstStyle/>
                    <a:p>
                      <a:pPr algn="ctr" fontAlgn="t"/>
                      <a:r>
                        <a:rPr lang="sl-SI" sz="1600" b="0" i="0" u="none" strike="noStrike" dirty="0">
                          <a:solidFill>
                            <a:srgbClr val="000000"/>
                          </a:solidFill>
                          <a:latin typeface="+mn-lt"/>
                        </a:rPr>
                        <a:t>3,42</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*Pripravljen </a:t>
                      </a:r>
                      <a:r>
                        <a:rPr lang="sl-SI" sz="1600" b="0" i="0" u="none" strike="noStrike" dirty="0">
                          <a:solidFill>
                            <a:srgbClr val="000000"/>
                          </a:solidFill>
                          <a:latin typeface="+mn-lt"/>
                        </a:rPr>
                        <a:t>sem več prostovoljno pomagati družbi. </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3,42</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*Izogibanje </a:t>
                      </a:r>
                      <a:r>
                        <a:rPr lang="sl-SI" sz="1600" b="0" i="0" u="none" strike="noStrike" dirty="0">
                          <a:solidFill>
                            <a:srgbClr val="000000"/>
                          </a:solidFill>
                          <a:latin typeface="+mn-lt"/>
                        </a:rPr>
                        <a:t>plačila davkov je isto kot kraja.</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3,39</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a:solidFill>
                            <a:srgbClr val="000000"/>
                          </a:solidFill>
                          <a:latin typeface="+mn-lt"/>
                        </a:rPr>
                        <a:t>V naši državi smo zelo strpni do tujcev.</a:t>
                      </a:r>
                    </a:p>
                  </a:txBody>
                  <a:tcPr marL="9525" marR="9525" marT="9525" marB="0" anchor="b">
                    <a:noFill/>
                  </a:tcPr>
                </a:tc>
                <a:tc>
                  <a:txBody>
                    <a:bodyPr/>
                    <a:lstStyle/>
                    <a:p>
                      <a:pPr algn="ctr" fontAlgn="t"/>
                      <a:r>
                        <a:rPr lang="sl-SI" sz="1600" b="0" i="0" u="none" strike="noStrike" dirty="0">
                          <a:solidFill>
                            <a:srgbClr val="000000"/>
                          </a:solidFill>
                          <a:latin typeface="+mn-lt"/>
                        </a:rPr>
                        <a:t>3,28</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*Udeležba </a:t>
                      </a:r>
                      <a:r>
                        <a:rPr lang="sl-SI" sz="1600" b="0" i="0" u="none" strike="noStrike" dirty="0">
                          <a:solidFill>
                            <a:srgbClr val="000000"/>
                          </a:solidFill>
                          <a:latin typeface="+mn-lt"/>
                        </a:rPr>
                        <a:t>na volitvah bi morala biti obvezna. </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3,23</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*Slovenija </a:t>
                      </a:r>
                      <a:r>
                        <a:rPr lang="sl-SI" sz="1600" b="0" i="0" u="none" strike="noStrike" dirty="0">
                          <a:solidFill>
                            <a:srgbClr val="000000"/>
                          </a:solidFill>
                          <a:latin typeface="+mn-lt"/>
                        </a:rPr>
                        <a:t>je pravna država.</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3,21</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a:solidFill>
                            <a:srgbClr val="000000"/>
                          </a:solidFill>
                          <a:latin typeface="+mn-lt"/>
                        </a:rPr>
                        <a:t>V primerjavi z drugimi narodi smo Slovenci zelo domoljubni. </a:t>
                      </a:r>
                    </a:p>
                  </a:txBody>
                  <a:tcPr marL="9525" marR="9525" marT="9525" marB="0" anchor="b">
                    <a:noFill/>
                  </a:tcPr>
                </a:tc>
                <a:tc>
                  <a:txBody>
                    <a:bodyPr/>
                    <a:lstStyle/>
                    <a:p>
                      <a:pPr algn="ctr" fontAlgn="t"/>
                      <a:r>
                        <a:rPr lang="sl-SI" sz="1600" b="0" i="0" u="none" strike="noStrike" dirty="0">
                          <a:solidFill>
                            <a:srgbClr val="000000"/>
                          </a:solidFill>
                          <a:latin typeface="+mn-lt"/>
                        </a:rPr>
                        <a:t>3,18</a:t>
                      </a:r>
                    </a:p>
                  </a:txBody>
                  <a:tcPr marL="9525" marR="9525" marT="9525" marB="0">
                    <a:solidFill>
                      <a:schemeClr val="accent1">
                        <a:lumMod val="40000"/>
                        <a:lumOff val="60000"/>
                      </a:schemeClr>
                    </a:solidFill>
                  </a:tcPr>
                </a:tc>
              </a:tr>
              <a:tr h="288064">
                <a:tc>
                  <a:txBody>
                    <a:bodyPr/>
                    <a:lstStyle/>
                    <a:p>
                      <a:pPr lvl="1" algn="l" fontAlgn="b"/>
                      <a:r>
                        <a:rPr lang="it-IT" sz="1600" b="0" i="0" u="none" strike="noStrike" dirty="0">
                          <a:solidFill>
                            <a:srgbClr val="000000"/>
                          </a:solidFill>
                          <a:latin typeface="+mn-lt"/>
                        </a:rPr>
                        <a:t>V </a:t>
                      </a:r>
                      <a:r>
                        <a:rPr lang="it-IT" sz="1600" b="0" i="0" u="none" strike="noStrike" dirty="0" err="1">
                          <a:solidFill>
                            <a:srgbClr val="000000"/>
                          </a:solidFill>
                          <a:latin typeface="+mn-lt"/>
                        </a:rPr>
                        <a:t>Sloveniji</a:t>
                      </a:r>
                      <a:r>
                        <a:rPr lang="it-IT" sz="1600" b="0" i="0" u="none" strike="noStrike" dirty="0">
                          <a:solidFill>
                            <a:srgbClr val="000000"/>
                          </a:solidFill>
                          <a:latin typeface="+mn-lt"/>
                        </a:rPr>
                        <a:t> </a:t>
                      </a:r>
                      <a:r>
                        <a:rPr lang="it-IT" sz="1600" b="0" i="0" u="none" strike="noStrike" dirty="0" err="1">
                          <a:solidFill>
                            <a:srgbClr val="000000"/>
                          </a:solidFill>
                          <a:latin typeface="+mn-lt"/>
                        </a:rPr>
                        <a:t>smo</a:t>
                      </a:r>
                      <a:r>
                        <a:rPr lang="it-IT" sz="1600" b="0" i="0" u="none" strike="noStrike" dirty="0">
                          <a:solidFill>
                            <a:srgbClr val="000000"/>
                          </a:solidFill>
                          <a:latin typeface="+mn-lt"/>
                        </a:rPr>
                        <a:t> </a:t>
                      </a:r>
                      <a:r>
                        <a:rPr lang="it-IT" sz="1600" b="0" i="0" u="none" strike="noStrike" dirty="0" err="1">
                          <a:solidFill>
                            <a:srgbClr val="000000"/>
                          </a:solidFill>
                          <a:latin typeface="+mn-lt"/>
                        </a:rPr>
                        <a:t>premalo</a:t>
                      </a:r>
                      <a:r>
                        <a:rPr lang="it-IT" sz="1600" b="0" i="0" u="none" strike="noStrike" dirty="0">
                          <a:solidFill>
                            <a:srgbClr val="000000"/>
                          </a:solidFill>
                          <a:latin typeface="+mn-lt"/>
                        </a:rPr>
                        <a:t> </a:t>
                      </a:r>
                      <a:r>
                        <a:rPr lang="it-IT" sz="1600" b="0" i="0" u="none" strike="noStrike" dirty="0" err="1">
                          <a:solidFill>
                            <a:srgbClr val="000000"/>
                          </a:solidFill>
                          <a:latin typeface="+mn-lt"/>
                        </a:rPr>
                        <a:t>solidarni</a:t>
                      </a:r>
                      <a:r>
                        <a:rPr lang="it-IT" sz="1600" b="0" i="0" u="none" strike="noStrike" dirty="0">
                          <a:solidFill>
                            <a:srgbClr val="000000"/>
                          </a:solidFill>
                          <a:latin typeface="+mn-lt"/>
                        </a:rPr>
                        <a:t>.</a:t>
                      </a:r>
                    </a:p>
                  </a:txBody>
                  <a:tcPr marL="9525" marR="9525" marT="9525" marB="0" anchor="b">
                    <a:noFill/>
                  </a:tcPr>
                </a:tc>
                <a:tc>
                  <a:txBody>
                    <a:bodyPr/>
                    <a:lstStyle/>
                    <a:p>
                      <a:pPr algn="ctr" fontAlgn="t"/>
                      <a:r>
                        <a:rPr lang="sl-SI" sz="1600" b="0" i="0" u="none" strike="noStrike" dirty="0">
                          <a:solidFill>
                            <a:srgbClr val="000000"/>
                          </a:solidFill>
                          <a:latin typeface="+mn-lt"/>
                        </a:rPr>
                        <a:t>2,98</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*Predmet </a:t>
                      </a:r>
                      <a:r>
                        <a:rPr lang="sl-SI" sz="1600" b="0" i="0" u="none" strike="noStrike" dirty="0">
                          <a:solidFill>
                            <a:srgbClr val="000000"/>
                          </a:solidFill>
                          <a:latin typeface="+mn-lt"/>
                        </a:rPr>
                        <a:t>državljanska vzgoja bi moral biti v srednjih šolah obvezen.</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2,87</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a:solidFill>
                            <a:srgbClr val="000000"/>
                          </a:solidFill>
                          <a:latin typeface="+mn-lt"/>
                        </a:rPr>
                        <a:t>Z veseljem bi se udeležil tridnevnega vojaškega tabora.</a:t>
                      </a:r>
                    </a:p>
                  </a:txBody>
                  <a:tcPr marL="9525" marR="9525" marT="9525" marB="0" anchor="b">
                    <a:noFill/>
                  </a:tcPr>
                </a:tc>
                <a:tc>
                  <a:txBody>
                    <a:bodyPr/>
                    <a:lstStyle/>
                    <a:p>
                      <a:pPr algn="ctr" fontAlgn="t"/>
                      <a:r>
                        <a:rPr lang="sl-SI" sz="1600" b="0" i="0" u="none" strike="noStrike" dirty="0">
                          <a:solidFill>
                            <a:srgbClr val="000000"/>
                          </a:solidFill>
                          <a:latin typeface="+mn-lt"/>
                        </a:rPr>
                        <a:t>2,80</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smtClean="0">
                          <a:solidFill>
                            <a:srgbClr val="000000"/>
                          </a:solidFill>
                          <a:latin typeface="+mn-lt"/>
                        </a:rPr>
                        <a:t>*</a:t>
                      </a:r>
                      <a:r>
                        <a:rPr lang="nl-NL" sz="1600" b="0" i="0" u="none" strike="noStrike" dirty="0" smtClean="0">
                          <a:solidFill>
                            <a:srgbClr val="000000"/>
                          </a:solidFill>
                          <a:latin typeface="+mn-lt"/>
                        </a:rPr>
                        <a:t>Poklic </a:t>
                      </a:r>
                      <a:r>
                        <a:rPr lang="nl-NL" sz="1600" b="0" i="0" u="none" strike="noStrike" dirty="0">
                          <a:solidFill>
                            <a:srgbClr val="000000"/>
                          </a:solidFill>
                          <a:latin typeface="+mn-lt"/>
                        </a:rPr>
                        <a:t>politika je vreden spoštovanja. </a:t>
                      </a:r>
                    </a:p>
                  </a:txBody>
                  <a:tcPr marL="9525" marR="9525" marT="9525" marB="0" anchor="b">
                    <a:solidFill>
                      <a:schemeClr val="bg1"/>
                    </a:solidFill>
                  </a:tcPr>
                </a:tc>
                <a:tc>
                  <a:txBody>
                    <a:bodyPr/>
                    <a:lstStyle/>
                    <a:p>
                      <a:pPr lvl="0" algn="ctr" fontAlgn="t"/>
                      <a:r>
                        <a:rPr lang="sl-SI" sz="1600" b="0" i="0" u="none" strike="noStrike" dirty="0">
                          <a:solidFill>
                            <a:srgbClr val="000000"/>
                          </a:solidFill>
                          <a:latin typeface="+mn-lt"/>
                        </a:rPr>
                        <a:t>2,39</a:t>
                      </a:r>
                    </a:p>
                  </a:txBody>
                  <a:tcPr marL="9525" marR="9525" marT="9525" marB="0">
                    <a:solidFill>
                      <a:schemeClr val="accent1">
                        <a:lumMod val="40000"/>
                        <a:lumOff val="60000"/>
                      </a:schemeClr>
                    </a:solidFill>
                  </a:tcPr>
                </a:tc>
              </a:tr>
              <a:tr h="288064">
                <a:tc>
                  <a:txBody>
                    <a:bodyPr/>
                    <a:lstStyle/>
                    <a:p>
                      <a:pPr lvl="1" algn="l" fontAlgn="b"/>
                      <a:r>
                        <a:rPr lang="sl-SI" sz="1600" b="0" i="0" u="none" strike="noStrike" dirty="0">
                          <a:solidFill>
                            <a:srgbClr val="000000"/>
                          </a:solidFill>
                          <a:latin typeface="+mn-lt"/>
                        </a:rPr>
                        <a:t>Ponovno bi morali uvesti enoletno obvezno služenje vojske. </a:t>
                      </a:r>
                    </a:p>
                  </a:txBody>
                  <a:tcPr marL="9525" marR="9525" marT="9525" marB="0" anchor="b">
                    <a:noFill/>
                  </a:tcPr>
                </a:tc>
                <a:tc>
                  <a:txBody>
                    <a:bodyPr/>
                    <a:lstStyle/>
                    <a:p>
                      <a:pPr algn="ctr" fontAlgn="t"/>
                      <a:r>
                        <a:rPr lang="sl-SI" sz="1600" b="0" i="0" u="none" strike="noStrike" dirty="0">
                          <a:solidFill>
                            <a:srgbClr val="000000"/>
                          </a:solidFill>
                          <a:latin typeface="+mn-lt"/>
                        </a:rPr>
                        <a:t>2,36</a:t>
                      </a:r>
                    </a:p>
                  </a:txBody>
                  <a:tcPr marL="9525" marR="9525" marT="9525" marB="0">
                    <a:solidFill>
                      <a:schemeClr val="accent1">
                        <a:lumMod val="40000"/>
                        <a:lumOff val="60000"/>
                      </a:schemeClr>
                    </a:solidFill>
                  </a:tcPr>
                </a:tc>
              </a:tr>
            </a:tbl>
          </a:graphicData>
        </a:graphic>
      </p:graphicFrame>
      <p:sp>
        <p:nvSpPr>
          <p:cNvPr id="29757" name="PoljeZBesedilom 6"/>
          <p:cNvSpPr txBox="1">
            <a:spLocks noChangeArrowheads="1"/>
          </p:cNvSpPr>
          <p:nvPr/>
        </p:nvSpPr>
        <p:spPr bwMode="auto">
          <a:xfrm>
            <a:off x="7072313" y="6550025"/>
            <a:ext cx="1914525" cy="307975"/>
          </a:xfrm>
          <a:prstGeom prst="rect">
            <a:avLst/>
          </a:prstGeom>
          <a:noFill/>
          <a:ln w="9525">
            <a:noFill/>
            <a:miter lim="800000"/>
            <a:headEnd/>
            <a:tailEnd/>
          </a:ln>
        </p:spPr>
        <p:txBody>
          <a:bodyPr wrap="none">
            <a:spAutoFit/>
          </a:bodyPr>
          <a:lstStyle/>
          <a:p>
            <a:r>
              <a:rPr lang="sl-SI" sz="1400">
                <a:latin typeface="Calibri" pitchFamily="34" charset="0"/>
              </a:rPr>
              <a:t>*odstopajo NE-pripadni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slov 1"/>
          <p:cNvSpPr>
            <a:spLocks noGrp="1"/>
          </p:cNvSpPr>
          <p:nvPr>
            <p:ph type="title"/>
          </p:nvPr>
        </p:nvSpPr>
        <p:spPr/>
        <p:txBody>
          <a:bodyPr/>
          <a:lstStyle/>
          <a:p>
            <a:pPr eaLnBrk="1" hangingPunct="1"/>
            <a:r>
              <a:rPr lang="sl-SI" sz="3200" smtClean="0"/>
              <a:t>Strinjanje s trditvami aktivnega državljanstva; </a:t>
            </a:r>
            <a:br>
              <a:rPr lang="sl-SI" sz="3200" smtClean="0"/>
            </a:br>
            <a:r>
              <a:rPr lang="sl-SI" sz="3200" smtClean="0"/>
              <a:t>ni razlik med segmenti</a:t>
            </a:r>
          </a:p>
        </p:txBody>
      </p:sp>
      <p:graphicFrame>
        <p:nvGraphicFramePr>
          <p:cNvPr id="6" name="Ograda vsebine 5"/>
          <p:cNvGraphicFramePr>
            <a:graphicFrameLocks noGrp="1"/>
          </p:cNvGraphicFramePr>
          <p:nvPr>
            <p:ph idx="1"/>
          </p:nvPr>
        </p:nvGraphicFramePr>
        <p:xfrm>
          <a:off x="428625" y="1600200"/>
          <a:ext cx="8258175" cy="3336925"/>
        </p:xfrm>
        <a:graphic>
          <a:graphicData uri="http://schemas.openxmlformats.org/drawingml/2006/table">
            <a:tbl>
              <a:tblPr firstRow="1" bandRow="1">
                <a:tableStyleId>{5C22544A-7EE6-4342-B048-85BDC9FD1C3A}</a:tableStyleId>
              </a:tblPr>
              <a:tblGrid>
                <a:gridCol w="6572296"/>
                <a:gridCol w="1685908"/>
              </a:tblGrid>
              <a:tr h="370840">
                <a:tc>
                  <a:txBody>
                    <a:bodyPr/>
                    <a:lstStyle/>
                    <a:p>
                      <a:pPr lvl="1"/>
                      <a:r>
                        <a:rPr lang="sl-SI" dirty="0" smtClean="0"/>
                        <a:t>Trditve, na</a:t>
                      </a:r>
                      <a:r>
                        <a:rPr lang="sl-SI" baseline="0" dirty="0" smtClean="0"/>
                        <a:t> katerih ni razlik med segmenti</a:t>
                      </a:r>
                      <a:endParaRPr lang="sl-SI" dirty="0"/>
                    </a:p>
                  </a:txBody>
                  <a:tcPr/>
                </a:tc>
                <a:tc>
                  <a:txBody>
                    <a:bodyPr/>
                    <a:lstStyle/>
                    <a:p>
                      <a:r>
                        <a:rPr lang="sl-SI" dirty="0" err="1" smtClean="0"/>
                        <a:t>Popr</a:t>
                      </a:r>
                      <a:r>
                        <a:rPr lang="sl-SI" dirty="0" smtClean="0"/>
                        <a:t>. vrednost</a:t>
                      </a:r>
                      <a:endParaRPr lang="sl-SI" dirty="0"/>
                    </a:p>
                  </a:txBody>
                  <a:tcPr/>
                </a:tc>
              </a:tr>
              <a:tr h="370840">
                <a:tc>
                  <a:txBody>
                    <a:bodyPr/>
                    <a:lstStyle/>
                    <a:p>
                      <a:pPr lvl="1" algn="l" fontAlgn="b"/>
                      <a:r>
                        <a:rPr lang="sl-SI" sz="1800" b="0" i="0" u="none" strike="noStrike" dirty="0">
                          <a:solidFill>
                            <a:srgbClr val="000000"/>
                          </a:solidFill>
                          <a:latin typeface="+mn-lt"/>
                        </a:rPr>
                        <a:t>V času interneta je pomembno predvsem znanje angleščine. </a:t>
                      </a:r>
                    </a:p>
                  </a:txBody>
                  <a:tcPr marL="9525" marR="9525" marT="9525" marB="0" anchor="b"/>
                </a:tc>
                <a:tc>
                  <a:txBody>
                    <a:bodyPr/>
                    <a:lstStyle/>
                    <a:p>
                      <a:pPr algn="ctr" fontAlgn="t"/>
                      <a:r>
                        <a:rPr lang="sl-SI" sz="1800" b="0" i="0" u="none" strike="noStrike" dirty="0">
                          <a:solidFill>
                            <a:srgbClr val="000000"/>
                          </a:solidFill>
                          <a:latin typeface="+mn-lt"/>
                        </a:rPr>
                        <a:t>4,20</a:t>
                      </a:r>
                    </a:p>
                  </a:txBody>
                  <a:tcPr marL="9525" marR="9525" marT="9525" marB="0"/>
                </a:tc>
              </a:tr>
              <a:tr h="370840">
                <a:tc>
                  <a:txBody>
                    <a:bodyPr/>
                    <a:lstStyle/>
                    <a:p>
                      <a:pPr lvl="1" algn="l" fontAlgn="b"/>
                      <a:r>
                        <a:rPr lang="pt-BR" sz="1800" b="0" i="0" u="none" strike="noStrike" dirty="0">
                          <a:solidFill>
                            <a:srgbClr val="000000"/>
                          </a:solidFill>
                          <a:latin typeface="+mn-lt"/>
                        </a:rPr>
                        <a:t>Komaj čakam, da se preselim na svoje (zaživim samostojno). </a:t>
                      </a:r>
                    </a:p>
                  </a:txBody>
                  <a:tcPr marL="9525" marR="9525" marT="9525" marB="0" anchor="b"/>
                </a:tc>
                <a:tc>
                  <a:txBody>
                    <a:bodyPr/>
                    <a:lstStyle/>
                    <a:p>
                      <a:pPr algn="ctr" fontAlgn="t"/>
                      <a:r>
                        <a:rPr lang="sl-SI" sz="1800" b="0" i="0" u="none" strike="noStrike" dirty="0">
                          <a:solidFill>
                            <a:srgbClr val="000000"/>
                          </a:solidFill>
                          <a:latin typeface="+mn-lt"/>
                        </a:rPr>
                        <a:t>3,81</a:t>
                      </a:r>
                    </a:p>
                  </a:txBody>
                  <a:tcPr marL="9525" marR="9525" marT="9525" marB="0"/>
                </a:tc>
              </a:tr>
              <a:tr h="370840">
                <a:tc>
                  <a:txBody>
                    <a:bodyPr/>
                    <a:lstStyle/>
                    <a:p>
                      <a:pPr lvl="1" algn="l" fontAlgn="b"/>
                      <a:r>
                        <a:rPr lang="sl-SI" sz="1800" b="0" i="0" u="none" strike="noStrike" dirty="0">
                          <a:solidFill>
                            <a:srgbClr val="000000"/>
                          </a:solidFill>
                          <a:latin typeface="+mn-lt"/>
                        </a:rPr>
                        <a:t>Če bi bil polnoleten, bi zagotovo šel (sem šel) na volitve.</a:t>
                      </a:r>
                    </a:p>
                  </a:txBody>
                  <a:tcPr marL="9525" marR="9525" marT="9525" marB="0" anchor="b"/>
                </a:tc>
                <a:tc>
                  <a:txBody>
                    <a:bodyPr/>
                    <a:lstStyle/>
                    <a:p>
                      <a:pPr algn="ctr" fontAlgn="t"/>
                      <a:r>
                        <a:rPr lang="sl-SI" sz="1800" b="0" i="0" u="none" strike="noStrike" dirty="0">
                          <a:solidFill>
                            <a:srgbClr val="000000"/>
                          </a:solidFill>
                          <a:latin typeface="+mn-lt"/>
                        </a:rPr>
                        <a:t>3,64</a:t>
                      </a:r>
                    </a:p>
                  </a:txBody>
                  <a:tcPr marL="9525" marR="9525" marT="9525" marB="0"/>
                </a:tc>
              </a:tr>
              <a:tr h="370840">
                <a:tc>
                  <a:txBody>
                    <a:bodyPr/>
                    <a:lstStyle/>
                    <a:p>
                      <a:pPr lvl="1" algn="l" fontAlgn="b"/>
                      <a:r>
                        <a:rPr lang="sl-SI" sz="1800" b="0" i="0" u="none" strike="noStrike" dirty="0">
                          <a:solidFill>
                            <a:srgbClr val="000000"/>
                          </a:solidFill>
                          <a:latin typeface="+mn-lt"/>
                        </a:rPr>
                        <a:t>Pogosto razmišljam o tem, kako spremeniti družbo na bolje.</a:t>
                      </a:r>
                    </a:p>
                  </a:txBody>
                  <a:tcPr marL="9525" marR="9525" marT="9525" marB="0" anchor="b"/>
                </a:tc>
                <a:tc>
                  <a:txBody>
                    <a:bodyPr/>
                    <a:lstStyle/>
                    <a:p>
                      <a:pPr algn="ctr" fontAlgn="t"/>
                      <a:r>
                        <a:rPr lang="sl-SI" sz="1800" b="0" i="0" u="none" strike="noStrike" dirty="0">
                          <a:solidFill>
                            <a:srgbClr val="000000"/>
                          </a:solidFill>
                          <a:latin typeface="+mn-lt"/>
                        </a:rPr>
                        <a:t>3,57</a:t>
                      </a:r>
                    </a:p>
                  </a:txBody>
                  <a:tcPr marL="9525" marR="9525" marT="9525" marB="0"/>
                </a:tc>
              </a:tr>
              <a:tr h="370840">
                <a:tc>
                  <a:txBody>
                    <a:bodyPr/>
                    <a:lstStyle/>
                    <a:p>
                      <a:pPr lvl="1" algn="l" fontAlgn="b"/>
                      <a:r>
                        <a:rPr lang="sl-SI" sz="1800" b="0" i="0" u="none" strike="noStrike" dirty="0">
                          <a:solidFill>
                            <a:srgbClr val="000000"/>
                          </a:solidFill>
                          <a:latin typeface="+mn-lt"/>
                        </a:rPr>
                        <a:t>S prijatelji se veliko pogovarjamo o problemih v družbi.</a:t>
                      </a:r>
                    </a:p>
                  </a:txBody>
                  <a:tcPr marL="9525" marR="9525" marT="9525" marB="0" anchor="b"/>
                </a:tc>
                <a:tc>
                  <a:txBody>
                    <a:bodyPr/>
                    <a:lstStyle/>
                    <a:p>
                      <a:pPr algn="ctr" fontAlgn="t"/>
                      <a:r>
                        <a:rPr lang="sl-SI" sz="1800" b="0" i="0" u="none" strike="noStrike" dirty="0">
                          <a:solidFill>
                            <a:srgbClr val="000000"/>
                          </a:solidFill>
                          <a:latin typeface="+mn-lt"/>
                        </a:rPr>
                        <a:t>3,21</a:t>
                      </a:r>
                    </a:p>
                  </a:txBody>
                  <a:tcPr marL="9525" marR="9525" marT="9525" marB="0"/>
                </a:tc>
              </a:tr>
              <a:tr h="370840">
                <a:tc>
                  <a:txBody>
                    <a:bodyPr/>
                    <a:lstStyle/>
                    <a:p>
                      <a:pPr lvl="1" algn="l" fontAlgn="b"/>
                      <a:r>
                        <a:rPr lang="it-IT" sz="1800" b="0" i="0" u="none" strike="noStrike" dirty="0" err="1" smtClean="0">
                          <a:solidFill>
                            <a:srgbClr val="000000"/>
                          </a:solidFill>
                          <a:latin typeface="+mn-lt"/>
                        </a:rPr>
                        <a:t>Politično</a:t>
                      </a:r>
                      <a:r>
                        <a:rPr lang="it-IT" sz="1800" b="0" i="0" u="none" strike="noStrike" dirty="0" smtClean="0">
                          <a:solidFill>
                            <a:srgbClr val="000000"/>
                          </a:solidFill>
                          <a:latin typeface="+mn-lt"/>
                        </a:rPr>
                        <a:t> </a:t>
                      </a:r>
                      <a:r>
                        <a:rPr lang="it-IT" sz="1800" b="0" i="0" u="none" strike="noStrike" dirty="0" err="1">
                          <a:solidFill>
                            <a:srgbClr val="000000"/>
                          </a:solidFill>
                          <a:latin typeface="+mn-lt"/>
                        </a:rPr>
                        <a:t>dogajanje</a:t>
                      </a:r>
                      <a:r>
                        <a:rPr lang="it-IT" sz="1800" b="0" i="0" u="none" strike="noStrike" dirty="0">
                          <a:solidFill>
                            <a:srgbClr val="000000"/>
                          </a:solidFill>
                          <a:latin typeface="+mn-lt"/>
                        </a:rPr>
                        <a:t> v </a:t>
                      </a:r>
                      <a:r>
                        <a:rPr lang="it-IT" sz="1800" b="0" i="0" u="none" strike="noStrike" dirty="0" err="1">
                          <a:solidFill>
                            <a:srgbClr val="000000"/>
                          </a:solidFill>
                          <a:latin typeface="+mn-lt"/>
                        </a:rPr>
                        <a:t>Sloveniji</a:t>
                      </a:r>
                      <a:r>
                        <a:rPr lang="it-IT" sz="1800" b="0" i="0" u="none" strike="noStrike" dirty="0">
                          <a:solidFill>
                            <a:srgbClr val="000000"/>
                          </a:solidFill>
                          <a:latin typeface="+mn-lt"/>
                        </a:rPr>
                        <a:t> me ne </a:t>
                      </a:r>
                      <a:r>
                        <a:rPr lang="it-IT" sz="1800" b="0" i="0" u="none" strike="noStrike" dirty="0" err="1">
                          <a:solidFill>
                            <a:srgbClr val="000000"/>
                          </a:solidFill>
                          <a:latin typeface="+mn-lt"/>
                        </a:rPr>
                        <a:t>zanima</a:t>
                      </a:r>
                      <a:r>
                        <a:rPr lang="it-IT" sz="1800" b="0" i="0" u="none" strike="noStrike" dirty="0">
                          <a:solidFill>
                            <a:srgbClr val="000000"/>
                          </a:solidFill>
                          <a:latin typeface="+mn-lt"/>
                        </a:rPr>
                        <a:t>.</a:t>
                      </a:r>
                    </a:p>
                  </a:txBody>
                  <a:tcPr marL="9525" marR="9525" marT="9525" marB="0" anchor="b"/>
                </a:tc>
                <a:tc>
                  <a:txBody>
                    <a:bodyPr/>
                    <a:lstStyle/>
                    <a:p>
                      <a:pPr algn="ctr" fontAlgn="t"/>
                      <a:r>
                        <a:rPr lang="sl-SI" sz="1800" b="0" i="0" u="none" strike="noStrike" dirty="0">
                          <a:solidFill>
                            <a:srgbClr val="000000"/>
                          </a:solidFill>
                          <a:latin typeface="+mn-lt"/>
                        </a:rPr>
                        <a:t>3,16</a:t>
                      </a:r>
                    </a:p>
                  </a:txBody>
                  <a:tcPr marL="9525" marR="9525" marT="9525" marB="0"/>
                </a:tc>
              </a:tr>
              <a:tr h="370840">
                <a:tc>
                  <a:txBody>
                    <a:bodyPr/>
                    <a:lstStyle/>
                    <a:p>
                      <a:pPr lvl="1" algn="l" fontAlgn="b"/>
                      <a:r>
                        <a:rPr lang="pl-PL" sz="1800" b="0" i="0" u="none" strike="noStrike" dirty="0">
                          <a:solidFill>
                            <a:srgbClr val="000000"/>
                          </a:solidFill>
                          <a:latin typeface="+mn-lt"/>
                        </a:rPr>
                        <a:t>Kdor nima dela, si je sam kriv.</a:t>
                      </a:r>
                    </a:p>
                  </a:txBody>
                  <a:tcPr marL="9525" marR="9525" marT="9525" marB="0" anchor="b"/>
                </a:tc>
                <a:tc>
                  <a:txBody>
                    <a:bodyPr/>
                    <a:lstStyle/>
                    <a:p>
                      <a:pPr algn="ctr" fontAlgn="t"/>
                      <a:r>
                        <a:rPr lang="sl-SI" sz="1800" b="0" i="0" u="none" strike="noStrike" dirty="0">
                          <a:solidFill>
                            <a:srgbClr val="000000"/>
                          </a:solidFill>
                          <a:latin typeface="+mn-lt"/>
                        </a:rPr>
                        <a:t>2,79</a:t>
                      </a:r>
                    </a:p>
                  </a:txBody>
                  <a:tcPr marL="9525" marR="9525" marT="9525" marB="0"/>
                </a:tc>
              </a:tr>
              <a:tr h="370840">
                <a:tc>
                  <a:txBody>
                    <a:bodyPr/>
                    <a:lstStyle/>
                    <a:p>
                      <a:pPr lvl="1" algn="l" fontAlgn="b"/>
                      <a:r>
                        <a:rPr lang="sl-SI" sz="1800" b="0" i="0" u="none" strike="noStrike" dirty="0">
                          <a:solidFill>
                            <a:srgbClr val="000000"/>
                          </a:solidFill>
                          <a:latin typeface="+mn-lt"/>
                        </a:rPr>
                        <a:t>Volilno pravico bi morali dobiti mladi že s šestnajstimi leti.</a:t>
                      </a:r>
                    </a:p>
                  </a:txBody>
                  <a:tcPr marL="9525" marR="9525" marT="9525" marB="0" anchor="b"/>
                </a:tc>
                <a:tc>
                  <a:txBody>
                    <a:bodyPr/>
                    <a:lstStyle/>
                    <a:p>
                      <a:pPr algn="ctr" fontAlgn="t"/>
                      <a:r>
                        <a:rPr lang="sl-SI" sz="1800" b="0" i="0" u="none" strike="noStrike" dirty="0">
                          <a:solidFill>
                            <a:srgbClr val="000000"/>
                          </a:solidFill>
                          <a:latin typeface="+mn-lt"/>
                        </a:rPr>
                        <a:t>2,34</a:t>
                      </a:r>
                    </a:p>
                  </a:txBody>
                  <a:tcPr marL="9525" marR="9525" marT="9525" marB="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1357</TotalTime>
  <Words>3636</Words>
  <Application>Microsoft Office PowerPoint</Application>
  <PresentationFormat>On-screen Show (4:3)</PresentationFormat>
  <Paragraphs>568</Paragraphs>
  <Slides>13</Slides>
  <Notes>13</Notes>
  <HiddenSlides>0</HiddenSlides>
  <MMClips>0</MMClips>
  <ScaleCrop>false</ScaleCrop>
  <HeadingPairs>
    <vt:vector size="8" baseType="variant">
      <vt:variant>
        <vt:lpstr>Uporabljene pisave</vt:lpstr>
      </vt:variant>
      <vt:variant>
        <vt:i4>2</vt:i4>
      </vt:variant>
      <vt:variant>
        <vt:lpstr>Predloga načrta</vt:lpstr>
      </vt:variant>
      <vt:variant>
        <vt:i4>1</vt:i4>
      </vt:variant>
      <vt:variant>
        <vt:lpstr>Vdelani OLE strežniki</vt:lpstr>
      </vt:variant>
      <vt:variant>
        <vt:i4>1</vt:i4>
      </vt:variant>
      <vt:variant>
        <vt:lpstr>Naslovi diapozitivov</vt:lpstr>
      </vt:variant>
      <vt:variant>
        <vt:i4>13</vt:i4>
      </vt:variant>
    </vt:vector>
  </HeadingPairs>
  <TitlesOfParts>
    <vt:vector size="17" baseType="lpstr">
      <vt:lpstr>Arial</vt:lpstr>
      <vt:lpstr>Calibri</vt:lpstr>
      <vt:lpstr>Officeova tema</vt:lpstr>
      <vt:lpstr>Microsoft Excelov delovni list</vt:lpstr>
      <vt:lpstr>Odnos dijakov do države in družbene skupnosti</vt:lpstr>
      <vt:lpstr>Sodelujoče šole</vt:lpstr>
      <vt:lpstr>Raziskovalna vprašanja</vt:lpstr>
      <vt:lpstr>Poznavanje Slovenije in pomembnih dogodkov </vt:lpstr>
      <vt:lpstr>Poprečne stopnje pripadnosti</vt:lpstr>
      <vt:lpstr>Segmentacija dijakov glede na stopnjo pripadnosti državi Sloveniji</vt:lpstr>
      <vt:lpstr>Strinjanje z domoljubnimi trditvami aktivnega državljanstva </vt:lpstr>
      <vt:lpstr>Strinjanje s trditvami aktivnega državljanstva; delno pomembne razlike med segmenti</vt:lpstr>
      <vt:lpstr>Strinjanje s trditvami aktivnega državljanstva;  ni razlik med segmenti</vt:lpstr>
      <vt:lpstr>Primerjava pripadnosti segmentov</vt:lpstr>
      <vt:lpstr>Ocene primernosti pedagoških aktivnosti za razvoj domoljubja*</vt:lpstr>
      <vt:lpstr>Ocene primernosti pedagoških aktivnosti za razvoj domoljubja*</vt:lpstr>
      <vt:lpstr>Ukrepi predsednika  glede na stopnjo domoljubja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Dejavniki domoljubja med mladimi </dc:title>
  <dc:creator>Janez</dc:creator>
  <cp:lastModifiedBy>SOLA</cp:lastModifiedBy>
  <cp:revision>102</cp:revision>
  <dcterms:created xsi:type="dcterms:W3CDTF">2010-12-16T15:01:49Z</dcterms:created>
  <dcterms:modified xsi:type="dcterms:W3CDTF">2011-01-26T09:32:59Z</dcterms:modified>
</cp:coreProperties>
</file>