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6" r:id="rId3"/>
    <p:sldId id="280" r:id="rId4"/>
    <p:sldId id="260" r:id="rId5"/>
    <p:sldId id="288" r:id="rId6"/>
    <p:sldId id="257" r:id="rId7"/>
    <p:sldId id="283" r:id="rId8"/>
    <p:sldId id="281" r:id="rId9"/>
    <p:sldId id="294" r:id="rId10"/>
    <p:sldId id="295" r:id="rId11"/>
    <p:sldId id="267" r:id="rId12"/>
    <p:sldId id="284" r:id="rId13"/>
    <p:sldId id="268" r:id="rId14"/>
    <p:sldId id="274" r:id="rId15"/>
    <p:sldId id="292" r:id="rId16"/>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74" d="100"/>
          <a:sy n="74" d="100"/>
        </p:scale>
        <p:origin x="-104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C69A59C-9A0B-40BC-BEF3-75E63AAC039B}" type="datetimeFigureOut">
              <a:rPr lang="sl-SI" smtClean="0"/>
              <a:t>27.1.2011</a:t>
            </a:fld>
            <a:endParaRPr lang="sl-SI"/>
          </a:p>
        </p:txBody>
      </p:sp>
      <p:sp>
        <p:nvSpPr>
          <p:cNvPr id="5" name="Footer Placeholder 4"/>
          <p:cNvSpPr>
            <a:spLocks noGrp="1"/>
          </p:cNvSpPr>
          <p:nvPr>
            <p:ph type="ftr" sz="quarter" idx="11"/>
          </p:nvPr>
        </p:nvSpPr>
        <p:spPr/>
        <p:txBody>
          <a:bodyPr/>
          <a:lstStyle/>
          <a:p>
            <a:endParaRPr lang="sl-SI"/>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310E4FF0-FB62-447E-B38E-C828BC14EB03}" type="slidenum">
              <a:rPr lang="sl-SI" smtClean="0"/>
              <a:t>‹#›</a:t>
            </a:fld>
            <a:endParaRPr lang="sl-SI"/>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69A59C-9A0B-40BC-BEF3-75E63AAC039B}" type="datetimeFigureOut">
              <a:rPr lang="sl-SI" smtClean="0"/>
              <a:t>27.1.2011</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310E4FF0-FB62-447E-B38E-C828BC14EB03}" type="slidenum">
              <a:rPr lang="sl-SI" smtClean="0"/>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69A59C-9A0B-40BC-BEF3-75E63AAC039B}" type="datetimeFigureOut">
              <a:rPr lang="sl-SI" smtClean="0"/>
              <a:t>27.1.2011</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310E4FF0-FB62-447E-B38E-C828BC14EB03}" type="slidenum">
              <a:rPr lang="sl-SI" smtClean="0"/>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69A59C-9A0B-40BC-BEF3-75E63AAC039B}" type="datetimeFigureOut">
              <a:rPr lang="sl-SI" smtClean="0"/>
              <a:t>27.1.2011</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310E4FF0-FB62-447E-B38E-C828BC14EB03}" type="slidenum">
              <a:rPr lang="sl-SI" smtClean="0"/>
              <a:t>‹#›</a:t>
            </a:fld>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C69A59C-9A0B-40BC-BEF3-75E63AAC039B}" type="datetimeFigureOut">
              <a:rPr lang="sl-SI" smtClean="0"/>
              <a:t>27.1.2011</a:t>
            </a:fld>
            <a:endParaRPr lang="sl-SI"/>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310E4FF0-FB62-447E-B38E-C828BC14EB03}" type="slidenum">
              <a:rPr lang="sl-SI" smtClean="0"/>
              <a:t>‹#›</a:t>
            </a:fld>
            <a:endParaRPr lang="sl-SI"/>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C69A59C-9A0B-40BC-BEF3-75E63AAC039B}" type="datetimeFigureOut">
              <a:rPr lang="sl-SI" smtClean="0"/>
              <a:t>27.1.2011</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310E4FF0-FB62-447E-B38E-C828BC14EB03}" type="slidenum">
              <a:rPr lang="sl-SI" smtClean="0"/>
              <a:t>‹#›</a:t>
            </a:fld>
            <a:endParaRPr lang="sl-S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C69A59C-9A0B-40BC-BEF3-75E63AAC039B}" type="datetimeFigureOut">
              <a:rPr lang="sl-SI" smtClean="0"/>
              <a:t>27.1.2011</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310E4FF0-FB62-447E-B38E-C828BC14EB03}" type="slidenum">
              <a:rPr lang="sl-SI" smtClean="0"/>
              <a:t>‹#›</a:t>
            </a:fld>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69A59C-9A0B-40BC-BEF3-75E63AAC039B}" type="datetimeFigureOut">
              <a:rPr lang="sl-SI" smtClean="0"/>
              <a:t>27.1.2011</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310E4FF0-FB62-447E-B38E-C828BC14EB03}" type="slidenum">
              <a:rPr lang="sl-SI" smtClean="0"/>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C69A59C-9A0B-40BC-BEF3-75E63AAC039B}" type="datetimeFigureOut">
              <a:rPr lang="sl-SI" smtClean="0"/>
              <a:t>27.1.2011</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310E4FF0-FB62-447E-B38E-C828BC14EB03}" type="slidenum">
              <a:rPr lang="sl-SI" smtClean="0"/>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C69A59C-9A0B-40BC-BEF3-75E63AAC039B}" type="datetimeFigureOut">
              <a:rPr lang="sl-SI" smtClean="0"/>
              <a:t>27.1.2011</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310E4FF0-FB62-447E-B38E-C828BC14EB03}" type="slidenum">
              <a:rPr lang="sl-SI" smtClean="0"/>
              <a:t>‹#›</a:t>
            </a:fld>
            <a:endParaRPr lang="sl-SI"/>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EC69A59C-9A0B-40BC-BEF3-75E63AAC039B}" type="datetimeFigureOut">
              <a:rPr lang="sl-SI" smtClean="0"/>
              <a:t>27.1.2011</a:t>
            </a:fld>
            <a:endParaRPr lang="sl-SI"/>
          </a:p>
        </p:txBody>
      </p:sp>
      <p:sp>
        <p:nvSpPr>
          <p:cNvPr id="7" name="Slide Number Placeholder 6"/>
          <p:cNvSpPr>
            <a:spLocks noGrp="1"/>
          </p:cNvSpPr>
          <p:nvPr>
            <p:ph type="sldNum" sz="quarter" idx="12"/>
          </p:nvPr>
        </p:nvSpPr>
        <p:spPr/>
        <p:txBody>
          <a:bodyPr/>
          <a:lstStyle/>
          <a:p>
            <a:fld id="{310E4FF0-FB62-447E-B38E-C828BC14EB03}" type="slidenum">
              <a:rPr lang="sl-SI" smtClean="0"/>
              <a:t>‹#›</a:t>
            </a:fld>
            <a:endParaRPr lang="sl-SI"/>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sl-SI"/>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EC69A59C-9A0B-40BC-BEF3-75E63AAC039B}" type="datetimeFigureOut">
              <a:rPr lang="sl-SI" smtClean="0"/>
              <a:t>27.1.2011</a:t>
            </a:fld>
            <a:endParaRPr lang="sl-SI"/>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sl-SI"/>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310E4FF0-FB62-447E-B38E-C828BC14EB03}" type="slidenum">
              <a:rPr lang="sl-SI" smtClean="0"/>
              <a:t>‹#›</a:t>
            </a:fld>
            <a:endParaRPr lang="sl-SI"/>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3098415"/>
            <a:ext cx="7704856" cy="1752600"/>
          </a:xfrm>
        </p:spPr>
        <p:txBody>
          <a:bodyPr>
            <a:normAutofit/>
          </a:bodyPr>
          <a:lstStyle/>
          <a:p>
            <a:r>
              <a:rPr lang="sl-SI" b="1" dirty="0" smtClean="0">
                <a:solidFill>
                  <a:schemeClr val="accent1"/>
                </a:solidFill>
                <a:latin typeface="+mj-lt"/>
              </a:rPr>
              <a:t>mag.</a:t>
            </a:r>
            <a:r>
              <a:rPr lang="sl-SI" sz="2400" b="1" dirty="0" smtClean="0">
                <a:solidFill>
                  <a:schemeClr val="accent1"/>
                </a:solidFill>
                <a:latin typeface="+mj-lt"/>
              </a:rPr>
              <a:t> Mitja Sardoč</a:t>
            </a:r>
            <a:endParaRPr lang="sl-SI" sz="2000" b="1" dirty="0" smtClean="0">
              <a:solidFill>
                <a:schemeClr val="accent1"/>
              </a:solidFill>
              <a:latin typeface="+mj-lt"/>
            </a:endParaRPr>
          </a:p>
          <a:p>
            <a:r>
              <a:rPr lang="sl-SI" b="1" dirty="0" smtClean="0">
                <a:solidFill>
                  <a:schemeClr val="accent1"/>
                </a:solidFill>
                <a:latin typeface="+mj-lt"/>
              </a:rPr>
              <a:t>Pedagoški inštitut </a:t>
            </a:r>
            <a:r>
              <a:rPr lang="sl-SI" sz="1400" b="1" i="1" dirty="0" smtClean="0">
                <a:solidFill>
                  <a:schemeClr val="accent1"/>
                </a:solidFill>
                <a:latin typeface="+mj-lt"/>
              </a:rPr>
              <a:t>ter</a:t>
            </a:r>
            <a:endParaRPr lang="sl-SI" b="1" i="1" dirty="0" smtClean="0">
              <a:solidFill>
                <a:schemeClr val="accent1"/>
              </a:solidFill>
              <a:latin typeface="+mj-lt"/>
            </a:endParaRPr>
          </a:p>
          <a:p>
            <a:r>
              <a:rPr lang="sl-SI" b="1" dirty="0" smtClean="0">
                <a:solidFill>
                  <a:schemeClr val="accent1"/>
                </a:solidFill>
                <a:latin typeface="+mj-lt"/>
              </a:rPr>
              <a:t>Inštitut za slovensko izseljenstvo in migracije ZRC SAZU</a:t>
            </a:r>
            <a:endParaRPr lang="sl-SI" b="1" dirty="0">
              <a:solidFill>
                <a:schemeClr val="accent1"/>
              </a:solidFill>
              <a:latin typeface="+mj-lt"/>
            </a:endParaRPr>
          </a:p>
        </p:txBody>
      </p:sp>
      <p:sp>
        <p:nvSpPr>
          <p:cNvPr id="2" name="Title 1"/>
          <p:cNvSpPr>
            <a:spLocks noGrp="1"/>
          </p:cNvSpPr>
          <p:nvPr>
            <p:ph type="ctrTitle"/>
          </p:nvPr>
        </p:nvSpPr>
        <p:spPr>
          <a:xfrm>
            <a:off x="-468560" y="1268760"/>
            <a:ext cx="8712968" cy="1470025"/>
          </a:xfrm>
        </p:spPr>
        <p:txBody>
          <a:bodyPr>
            <a:normAutofit fontScale="90000"/>
          </a:bodyPr>
          <a:lstStyle/>
          <a:p>
            <a:r>
              <a:rPr lang="sl-SI" sz="4400" b="1" dirty="0" smtClean="0"/>
              <a:t>SODOBNI IZZIVI DRŽAVLJANSKE </a:t>
            </a:r>
            <a:r>
              <a:rPr lang="sl-SI" sz="4400" b="1" dirty="0" err="1" smtClean="0"/>
              <a:t>VZGOje</a:t>
            </a:r>
            <a:r>
              <a:rPr lang="sl-SI" sz="4400" b="1" dirty="0" smtClean="0"/>
              <a:t>:</a:t>
            </a:r>
            <a:r>
              <a:rPr lang="sl-SI" b="1" dirty="0" smtClean="0"/>
              <a:t> </a:t>
            </a:r>
            <a:br>
              <a:rPr lang="sl-SI" b="1" dirty="0" smtClean="0"/>
            </a:br>
            <a:r>
              <a:rPr lang="sl-SI" sz="3100" dirty="0" err="1" smtClean="0"/>
              <a:t>mulTIKULTURALIZEM</a:t>
            </a:r>
            <a:r>
              <a:rPr lang="sl-SI" sz="3100" dirty="0" smtClean="0"/>
              <a:t>, </a:t>
            </a:r>
            <a:br>
              <a:rPr lang="sl-SI" sz="3100" dirty="0" smtClean="0"/>
            </a:br>
            <a:r>
              <a:rPr lang="sl-SI" sz="3100" dirty="0" smtClean="0"/>
              <a:t>PLURALIZEM </a:t>
            </a:r>
            <a:r>
              <a:rPr lang="sl-SI" sz="2200" dirty="0" smtClean="0"/>
              <a:t>IN</a:t>
            </a:r>
            <a:r>
              <a:rPr lang="sl-SI" sz="3100" dirty="0" smtClean="0"/>
              <a:t> PATRIOTIZEM</a:t>
            </a:r>
            <a:endParaRPr lang="sl-SI" dirty="0"/>
          </a:p>
        </p:txBody>
      </p:sp>
      <p:sp>
        <p:nvSpPr>
          <p:cNvPr id="4" name="Subtitle 2"/>
          <p:cNvSpPr txBox="1">
            <a:spLocks/>
          </p:cNvSpPr>
          <p:nvPr/>
        </p:nvSpPr>
        <p:spPr>
          <a:xfrm>
            <a:off x="131114" y="4632644"/>
            <a:ext cx="7704856" cy="600472"/>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Clr>
                <a:schemeClr val="accent1"/>
              </a:buClr>
              <a:buFont typeface="Arial" pitchFamily="34" charset="0"/>
              <a:buNone/>
              <a:defRPr sz="1800" kern="1200" cap="all" spc="300" baseline="0">
                <a:solidFill>
                  <a:srgbClr val="FFFFFF"/>
                </a:solidFill>
                <a:latin typeface="+mn-lt"/>
                <a:ea typeface="+mn-ea"/>
                <a:cs typeface="+mn-cs"/>
              </a:defRPr>
            </a:lvl1pPr>
            <a:lvl2pPr marL="457200" indent="0" algn="ctr" defTabSz="914400" rtl="0" eaLnBrk="1" latinLnBrk="0" hangingPunct="1">
              <a:spcBef>
                <a:spcPct val="20000"/>
              </a:spcBef>
              <a:buClr>
                <a:schemeClr val="accent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itchFamily="34" charset="0"/>
              <a:buNone/>
              <a:defRPr sz="16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r>
              <a:rPr lang="sl-SI" b="1" dirty="0" smtClean="0">
                <a:solidFill>
                  <a:schemeClr val="bg1"/>
                </a:solidFill>
                <a:latin typeface="+mj-lt"/>
              </a:rPr>
              <a:t>3. Pogovor o domoljubju</a:t>
            </a:r>
          </a:p>
          <a:p>
            <a:r>
              <a:rPr lang="sl-SI" sz="2400" b="1" dirty="0" smtClean="0">
                <a:solidFill>
                  <a:schemeClr val="bg1"/>
                </a:solidFill>
                <a:latin typeface="+mj-lt"/>
              </a:rPr>
              <a:t>MLADI IN INSTITUCIJE DEMOKRACIJE</a:t>
            </a:r>
            <a:endParaRPr lang="sl-SI" sz="2000" b="1" dirty="0" smtClean="0">
              <a:solidFill>
                <a:schemeClr val="bg1"/>
              </a:solidFill>
              <a:latin typeface="+mj-lt"/>
            </a:endParaRPr>
          </a:p>
        </p:txBody>
      </p:sp>
    </p:spTree>
    <p:extLst>
      <p:ext uri="{BB962C8B-B14F-4D97-AF65-F5344CB8AC3E}">
        <p14:creationId xmlns:p14="http://schemas.microsoft.com/office/powerpoint/2010/main" val="16572820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l-SI" sz="3100" b="1" dirty="0"/>
              <a:t>PROBLEMI </a:t>
            </a:r>
            <a:r>
              <a:rPr lang="sl-SI" sz="3100" b="1" dirty="0" err="1"/>
              <a:t>SODOBNEGa</a:t>
            </a:r>
            <a:r>
              <a:rPr lang="sl-SI" sz="3100" b="1" dirty="0"/>
              <a:t> pojmovanja</a:t>
            </a:r>
            <a:br>
              <a:rPr lang="sl-SI" sz="3100" b="1" dirty="0"/>
            </a:br>
            <a:r>
              <a:rPr lang="sl-SI" sz="3100" b="1" dirty="0"/>
              <a:t>DRŽAVLJANSTVA – </a:t>
            </a:r>
            <a:r>
              <a:rPr lang="sl-SI" sz="3100" b="1" dirty="0" smtClean="0"/>
              <a:t>sodobna </a:t>
            </a:r>
            <a:r>
              <a:rPr lang="sl-SI" sz="3100" b="1" dirty="0"/>
              <a:t>kr.</a:t>
            </a:r>
          </a:p>
        </p:txBody>
      </p:sp>
      <p:sp>
        <p:nvSpPr>
          <p:cNvPr id="3" name="Content Placeholder 2"/>
          <p:cNvSpPr>
            <a:spLocks noGrp="1"/>
          </p:cNvSpPr>
          <p:nvPr>
            <p:ph idx="1"/>
          </p:nvPr>
        </p:nvSpPr>
        <p:spPr>
          <a:xfrm>
            <a:off x="179512" y="1752600"/>
            <a:ext cx="8712968" cy="4844752"/>
          </a:xfrm>
        </p:spPr>
        <p:txBody>
          <a:bodyPr>
            <a:normAutofit fontScale="92500" lnSpcReduction="10000"/>
          </a:bodyPr>
          <a:lstStyle/>
          <a:p>
            <a:pPr marL="114300" indent="0" algn="just">
              <a:buNone/>
            </a:pPr>
            <a:r>
              <a:rPr lang="sl-SI" dirty="0" smtClean="0">
                <a:latin typeface="+mj-lt"/>
              </a:rPr>
              <a:t>Na </a:t>
            </a:r>
            <a:r>
              <a:rPr lang="sl-SI" dirty="0">
                <a:latin typeface="+mj-lt"/>
              </a:rPr>
              <a:t>drugi strani pa se soočamo z dvema med seboj povezanima kritikama, ki ju na </a:t>
            </a:r>
            <a:r>
              <a:rPr lang="sl-SI" dirty="0" smtClean="0">
                <a:latin typeface="+mj-lt"/>
              </a:rPr>
              <a:t>pravicah utemeljeno pojmovanje državljanstva oz</a:t>
            </a:r>
            <a:r>
              <a:rPr lang="sl-SI" dirty="0">
                <a:latin typeface="+mj-lt"/>
              </a:rPr>
              <a:t>. uskladitve demokratičnega ideala državljanske enakosti in liberalnega ideala enakosti spoštovanja naslavlja </a:t>
            </a:r>
            <a:r>
              <a:rPr lang="sl-SI" dirty="0" err="1">
                <a:latin typeface="+mj-lt"/>
              </a:rPr>
              <a:t>multikulturalizem</a:t>
            </a:r>
            <a:r>
              <a:rPr lang="sl-SI" dirty="0">
                <a:latin typeface="+mj-lt"/>
              </a:rPr>
              <a:t>. </a:t>
            </a:r>
            <a:endParaRPr lang="sl-SI" dirty="0" smtClean="0">
              <a:latin typeface="+mj-lt"/>
            </a:endParaRPr>
          </a:p>
          <a:p>
            <a:pPr marL="114300" indent="0" algn="just">
              <a:buNone/>
            </a:pPr>
            <a:endParaRPr lang="sl-SI" sz="800" dirty="0"/>
          </a:p>
          <a:p>
            <a:pPr marL="114300" indent="0" algn="just">
              <a:buNone/>
            </a:pPr>
            <a:r>
              <a:rPr lang="sl-SI" dirty="0" smtClean="0">
                <a:latin typeface="+mj-lt"/>
              </a:rPr>
              <a:t>Po </a:t>
            </a:r>
            <a:r>
              <a:rPr lang="sl-SI" dirty="0">
                <a:latin typeface="+mj-lt"/>
              </a:rPr>
              <a:t>eni različici kritike </a:t>
            </a:r>
            <a:r>
              <a:rPr lang="sl-SI" dirty="0" err="1">
                <a:latin typeface="+mj-lt"/>
              </a:rPr>
              <a:t>multikulturalizma</a:t>
            </a:r>
            <a:r>
              <a:rPr lang="sl-SI" dirty="0">
                <a:latin typeface="+mj-lt"/>
              </a:rPr>
              <a:t> je ta model državljanstva  </a:t>
            </a:r>
            <a:r>
              <a:rPr lang="sl-SI" i="1" dirty="0">
                <a:latin typeface="+mj-lt"/>
              </a:rPr>
              <a:t>nujen</a:t>
            </a:r>
            <a:r>
              <a:rPr lang="sl-SI" dirty="0">
                <a:latin typeface="+mj-lt"/>
              </a:rPr>
              <a:t>,</a:t>
            </a:r>
            <a:r>
              <a:rPr lang="sl-SI" i="1" dirty="0">
                <a:latin typeface="+mj-lt"/>
              </a:rPr>
              <a:t> </a:t>
            </a:r>
            <a:r>
              <a:rPr lang="sl-SI" dirty="0">
                <a:latin typeface="+mj-lt"/>
              </a:rPr>
              <a:t>ne pa tudi </a:t>
            </a:r>
            <a:r>
              <a:rPr lang="sl-SI" i="1" dirty="0">
                <a:latin typeface="+mj-lt"/>
              </a:rPr>
              <a:t>zadosten </a:t>
            </a:r>
            <a:r>
              <a:rPr lang="sl-SI" dirty="0">
                <a:latin typeface="+mj-lt"/>
              </a:rPr>
              <a:t>pogoj za uresničevanje državljanske enakosti in zagotavljanje enakosti spoštovanja v sodobni pluralni družbi. </a:t>
            </a:r>
            <a:endParaRPr lang="sl-SI" dirty="0" smtClean="0">
              <a:latin typeface="+mj-lt"/>
            </a:endParaRPr>
          </a:p>
          <a:p>
            <a:pPr marL="114300" indent="0" algn="just">
              <a:buNone/>
            </a:pPr>
            <a:endParaRPr lang="sl-SI" sz="400" dirty="0" smtClean="0">
              <a:latin typeface="+mj-lt"/>
            </a:endParaRPr>
          </a:p>
          <a:p>
            <a:pPr marL="114300" indent="0" algn="just">
              <a:buNone/>
            </a:pPr>
            <a:r>
              <a:rPr lang="sl-SI" dirty="0" smtClean="0">
                <a:latin typeface="+mj-lt"/>
              </a:rPr>
              <a:t>Druga </a:t>
            </a:r>
            <a:r>
              <a:rPr lang="sl-SI" dirty="0">
                <a:latin typeface="+mj-lt"/>
              </a:rPr>
              <a:t>različica je v svoji kritiki na pravicah utemeljenega pojmovanja državljanstva oz. modela uskladitve zahteve po zagotavljanju enakosti in zahteve po enakosti spoštovanja veliko bolj neizprosna, saj trdi, da vodi ta model uskladitve enakosti in različnosti v asimilacijo in marginalizacijo vseh tistih, ki niso del družbenega ali kulturnega </a:t>
            </a:r>
            <a:r>
              <a:rPr lang="sl-SI" dirty="0" err="1">
                <a:latin typeface="+mj-lt"/>
              </a:rPr>
              <a:t>mainstreama</a:t>
            </a:r>
            <a:r>
              <a:rPr lang="sl-SI" dirty="0">
                <a:latin typeface="+mj-lt"/>
              </a:rPr>
              <a:t>. </a:t>
            </a:r>
            <a:endParaRPr lang="sl-SI" dirty="0" smtClean="0">
              <a:latin typeface="+mj-lt"/>
            </a:endParaRPr>
          </a:p>
        </p:txBody>
      </p:sp>
    </p:spTree>
    <p:extLst>
      <p:ext uri="{BB962C8B-B14F-4D97-AF65-F5344CB8AC3E}">
        <p14:creationId xmlns:p14="http://schemas.microsoft.com/office/powerpoint/2010/main" val="72027433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l-SI" b="1" dirty="0" smtClean="0"/>
              <a:t>Spremembe v pojmovanju državljanske vzgoje</a:t>
            </a:r>
            <a:endParaRPr lang="sl-SI" b="1" dirty="0"/>
          </a:p>
        </p:txBody>
      </p:sp>
      <p:sp>
        <p:nvSpPr>
          <p:cNvPr id="3" name="Content Placeholder 2"/>
          <p:cNvSpPr>
            <a:spLocks noGrp="1"/>
          </p:cNvSpPr>
          <p:nvPr>
            <p:ph idx="1"/>
          </p:nvPr>
        </p:nvSpPr>
        <p:spPr>
          <a:xfrm>
            <a:off x="179512" y="1752600"/>
            <a:ext cx="8784976" cy="4844752"/>
          </a:xfrm>
        </p:spPr>
        <p:txBody>
          <a:bodyPr>
            <a:normAutofit lnSpcReduction="10000"/>
          </a:bodyPr>
          <a:lstStyle/>
          <a:p>
            <a:pPr marL="114300" indent="0" algn="just">
              <a:buNone/>
            </a:pPr>
            <a:r>
              <a:rPr lang="sl-SI" dirty="0" smtClean="0">
                <a:latin typeface="+mj-lt"/>
              </a:rPr>
              <a:t>E</a:t>
            </a:r>
            <a:r>
              <a:rPr lang="en-GB" dirty="0" err="1" smtClean="0">
                <a:latin typeface="+mj-lt"/>
              </a:rPr>
              <a:t>notnost</a:t>
            </a:r>
            <a:r>
              <a:rPr lang="en-GB" dirty="0" smtClean="0">
                <a:latin typeface="+mj-lt"/>
              </a:rPr>
              <a:t> </a:t>
            </a:r>
            <a:r>
              <a:rPr lang="en-GB" dirty="0">
                <a:latin typeface="+mj-lt"/>
              </a:rPr>
              <a:t>in </a:t>
            </a:r>
            <a:r>
              <a:rPr lang="sl-SI" dirty="0" smtClean="0">
                <a:latin typeface="+mj-lt"/>
              </a:rPr>
              <a:t>stabilnost</a:t>
            </a:r>
            <a:r>
              <a:rPr lang="en-GB" dirty="0" smtClean="0">
                <a:latin typeface="+mj-lt"/>
              </a:rPr>
              <a:t> </a:t>
            </a:r>
            <a:r>
              <a:rPr lang="en-GB" dirty="0" err="1" smtClean="0">
                <a:latin typeface="+mj-lt"/>
              </a:rPr>
              <a:t>sodobnih</a:t>
            </a:r>
            <a:r>
              <a:rPr lang="en-GB" dirty="0" smtClean="0">
                <a:latin typeface="+mj-lt"/>
              </a:rPr>
              <a:t> </a:t>
            </a:r>
            <a:r>
              <a:rPr lang="en-GB" dirty="0" err="1">
                <a:latin typeface="+mj-lt"/>
              </a:rPr>
              <a:t>pluralnih</a:t>
            </a:r>
            <a:r>
              <a:rPr lang="en-GB" dirty="0">
                <a:latin typeface="+mj-lt"/>
              </a:rPr>
              <a:t> </a:t>
            </a:r>
            <a:r>
              <a:rPr lang="en-GB" dirty="0" err="1">
                <a:latin typeface="+mj-lt"/>
              </a:rPr>
              <a:t>družb</a:t>
            </a:r>
            <a:r>
              <a:rPr lang="en-GB" dirty="0">
                <a:latin typeface="+mj-lt"/>
              </a:rPr>
              <a:t> </a:t>
            </a:r>
            <a:r>
              <a:rPr lang="en-GB" dirty="0" err="1">
                <a:latin typeface="+mj-lt"/>
              </a:rPr>
              <a:t>ni</a:t>
            </a:r>
            <a:r>
              <a:rPr lang="en-GB" dirty="0">
                <a:latin typeface="+mj-lt"/>
              </a:rPr>
              <a:t> </a:t>
            </a:r>
            <a:r>
              <a:rPr lang="en-GB" dirty="0" err="1">
                <a:latin typeface="+mj-lt"/>
              </a:rPr>
              <a:t>odvisna</a:t>
            </a:r>
            <a:r>
              <a:rPr lang="en-GB" dirty="0">
                <a:latin typeface="+mj-lt"/>
              </a:rPr>
              <a:t> </a:t>
            </a:r>
            <a:r>
              <a:rPr lang="en-GB" dirty="0" err="1">
                <a:latin typeface="+mj-lt"/>
              </a:rPr>
              <a:t>zgolj</a:t>
            </a:r>
            <a:r>
              <a:rPr lang="en-GB" dirty="0">
                <a:latin typeface="+mj-lt"/>
              </a:rPr>
              <a:t> in </a:t>
            </a:r>
            <a:r>
              <a:rPr lang="en-GB" dirty="0" err="1">
                <a:latin typeface="+mj-lt"/>
              </a:rPr>
              <a:t>samo</a:t>
            </a:r>
            <a:r>
              <a:rPr lang="en-GB" dirty="0">
                <a:latin typeface="+mj-lt"/>
              </a:rPr>
              <a:t> od </a:t>
            </a:r>
            <a:r>
              <a:rPr lang="en-GB" dirty="0" err="1">
                <a:latin typeface="+mj-lt"/>
              </a:rPr>
              <a:t>pravičnosti</a:t>
            </a:r>
            <a:r>
              <a:rPr lang="en-GB" dirty="0">
                <a:latin typeface="+mj-lt"/>
              </a:rPr>
              <a:t> </a:t>
            </a:r>
            <a:r>
              <a:rPr lang="sl-SI" dirty="0" smtClean="0">
                <a:latin typeface="+mj-lt"/>
              </a:rPr>
              <a:t>njenega </a:t>
            </a:r>
            <a:r>
              <a:rPr lang="en-GB" dirty="0" smtClean="0">
                <a:latin typeface="+mj-lt"/>
              </a:rPr>
              <a:t>in</a:t>
            </a:r>
            <a:r>
              <a:rPr lang="sl-SI" dirty="0" smtClean="0">
                <a:latin typeface="+mj-lt"/>
              </a:rPr>
              <a:t>s</a:t>
            </a:r>
            <a:r>
              <a:rPr lang="en-GB" dirty="0" err="1" smtClean="0">
                <a:latin typeface="+mj-lt"/>
              </a:rPr>
              <a:t>titucionalnega</a:t>
            </a:r>
            <a:r>
              <a:rPr lang="en-GB" dirty="0" smtClean="0">
                <a:latin typeface="+mj-lt"/>
              </a:rPr>
              <a:t> </a:t>
            </a:r>
            <a:r>
              <a:rPr lang="en-GB" dirty="0" err="1" smtClean="0">
                <a:latin typeface="+mj-lt"/>
              </a:rPr>
              <a:t>okvira</a:t>
            </a:r>
            <a:r>
              <a:rPr lang="en-GB" dirty="0" smtClean="0">
                <a:latin typeface="+mj-lt"/>
              </a:rPr>
              <a:t>, </a:t>
            </a:r>
            <a:r>
              <a:rPr lang="en-GB" dirty="0" err="1">
                <a:latin typeface="+mj-lt"/>
              </a:rPr>
              <a:t>temveč</a:t>
            </a:r>
            <a:r>
              <a:rPr lang="en-GB" dirty="0">
                <a:latin typeface="+mj-lt"/>
              </a:rPr>
              <a:t> </a:t>
            </a:r>
            <a:r>
              <a:rPr lang="en-GB" dirty="0" err="1">
                <a:latin typeface="+mj-lt"/>
              </a:rPr>
              <a:t>tudi</a:t>
            </a:r>
            <a:r>
              <a:rPr lang="en-GB" dirty="0">
                <a:latin typeface="+mj-lt"/>
              </a:rPr>
              <a:t> od </a:t>
            </a:r>
            <a:r>
              <a:rPr lang="en-GB" dirty="0" err="1">
                <a:latin typeface="+mj-lt"/>
              </a:rPr>
              <a:t>državljanskih</a:t>
            </a:r>
            <a:r>
              <a:rPr lang="en-GB" dirty="0">
                <a:latin typeface="+mj-lt"/>
              </a:rPr>
              <a:t> </a:t>
            </a:r>
            <a:r>
              <a:rPr lang="en-GB" dirty="0" err="1">
                <a:latin typeface="+mj-lt"/>
              </a:rPr>
              <a:t>vrlin</a:t>
            </a:r>
            <a:r>
              <a:rPr lang="en-GB" dirty="0">
                <a:latin typeface="+mj-lt"/>
              </a:rPr>
              <a:t> </a:t>
            </a:r>
            <a:r>
              <a:rPr lang="sl-SI" dirty="0" smtClean="0">
                <a:latin typeface="+mj-lt"/>
              </a:rPr>
              <a:t>članov politične skupnosti</a:t>
            </a:r>
            <a:r>
              <a:rPr lang="en-GB" dirty="0" smtClean="0">
                <a:latin typeface="+mj-lt"/>
              </a:rPr>
              <a:t>. </a:t>
            </a:r>
            <a:endParaRPr lang="sl-SI" dirty="0" smtClean="0">
              <a:latin typeface="+mj-lt"/>
            </a:endParaRPr>
          </a:p>
          <a:p>
            <a:pPr marL="114300" indent="0" algn="just">
              <a:buNone/>
            </a:pPr>
            <a:endParaRPr lang="sl-SI" sz="900" dirty="0"/>
          </a:p>
          <a:p>
            <a:pPr marL="114300" indent="0" algn="just">
              <a:buNone/>
            </a:pPr>
            <a:r>
              <a:rPr lang="en-GB" dirty="0" err="1" smtClean="0">
                <a:latin typeface="+mj-lt"/>
              </a:rPr>
              <a:t>Brez</a:t>
            </a:r>
            <a:r>
              <a:rPr lang="en-GB" dirty="0" smtClean="0">
                <a:latin typeface="+mj-lt"/>
              </a:rPr>
              <a:t> </a:t>
            </a:r>
            <a:r>
              <a:rPr lang="en-GB" dirty="0" err="1">
                <a:latin typeface="+mj-lt"/>
              </a:rPr>
              <a:t>državljanov</a:t>
            </a:r>
            <a:r>
              <a:rPr lang="en-GB" dirty="0">
                <a:latin typeface="+mj-lt"/>
              </a:rPr>
              <a:t>, </a:t>
            </a:r>
            <a:r>
              <a:rPr lang="en-GB" dirty="0" err="1">
                <a:latin typeface="+mj-lt"/>
              </a:rPr>
              <a:t>ki</a:t>
            </a:r>
            <a:r>
              <a:rPr lang="en-GB" dirty="0">
                <a:latin typeface="+mj-lt"/>
              </a:rPr>
              <a:t> </a:t>
            </a:r>
            <a:r>
              <a:rPr lang="en-GB" dirty="0" err="1">
                <a:latin typeface="+mj-lt"/>
              </a:rPr>
              <a:t>imajo</a:t>
            </a:r>
            <a:r>
              <a:rPr lang="en-GB" dirty="0">
                <a:latin typeface="+mj-lt"/>
              </a:rPr>
              <a:t> </a:t>
            </a:r>
            <a:r>
              <a:rPr lang="en-GB" dirty="0" err="1">
                <a:latin typeface="+mj-lt"/>
              </a:rPr>
              <a:t>te</a:t>
            </a:r>
            <a:r>
              <a:rPr lang="en-GB" dirty="0">
                <a:latin typeface="+mj-lt"/>
              </a:rPr>
              <a:t> </a:t>
            </a:r>
            <a:r>
              <a:rPr lang="en-GB" dirty="0" err="1">
                <a:latin typeface="+mj-lt"/>
              </a:rPr>
              <a:t>lastnosti</a:t>
            </a:r>
            <a:r>
              <a:rPr lang="en-GB" dirty="0">
                <a:latin typeface="+mj-lt"/>
              </a:rPr>
              <a:t>, </a:t>
            </a:r>
            <a:r>
              <a:rPr lang="en-GB" dirty="0" err="1">
                <a:latin typeface="+mj-lt"/>
              </a:rPr>
              <a:t>poudarjajo</a:t>
            </a:r>
            <a:r>
              <a:rPr lang="en-GB" dirty="0">
                <a:latin typeface="+mj-lt"/>
              </a:rPr>
              <a:t> </a:t>
            </a:r>
            <a:r>
              <a:rPr lang="en-GB" dirty="0" err="1">
                <a:latin typeface="+mj-lt"/>
              </a:rPr>
              <a:t>različni</a:t>
            </a:r>
            <a:r>
              <a:rPr lang="en-GB" dirty="0">
                <a:latin typeface="+mj-lt"/>
              </a:rPr>
              <a:t> </a:t>
            </a:r>
            <a:r>
              <a:rPr lang="en-GB" dirty="0" err="1">
                <a:latin typeface="+mj-lt"/>
              </a:rPr>
              <a:t>strokovnjaki</a:t>
            </a:r>
            <a:r>
              <a:rPr lang="en-GB" dirty="0">
                <a:latin typeface="+mj-lt"/>
              </a:rPr>
              <a:t>, se </a:t>
            </a:r>
            <a:r>
              <a:rPr lang="en-GB" dirty="0" err="1">
                <a:latin typeface="+mj-lt"/>
              </a:rPr>
              <a:t>sposobnost</a:t>
            </a:r>
            <a:r>
              <a:rPr lang="en-GB" dirty="0">
                <a:latin typeface="+mj-lt"/>
              </a:rPr>
              <a:t> </a:t>
            </a:r>
            <a:r>
              <a:rPr lang="en-GB" dirty="0" err="1">
                <a:latin typeface="+mj-lt"/>
              </a:rPr>
              <a:t>uspešnega</a:t>
            </a:r>
            <a:r>
              <a:rPr lang="en-GB" dirty="0">
                <a:latin typeface="+mj-lt"/>
              </a:rPr>
              <a:t> </a:t>
            </a:r>
            <a:r>
              <a:rPr lang="en-GB" dirty="0" err="1">
                <a:latin typeface="+mj-lt"/>
              </a:rPr>
              <a:t>delovanja</a:t>
            </a:r>
            <a:r>
              <a:rPr lang="en-GB" dirty="0">
                <a:latin typeface="+mj-lt"/>
              </a:rPr>
              <a:t> </a:t>
            </a:r>
            <a:r>
              <a:rPr lang="en-GB" dirty="0" err="1">
                <a:latin typeface="+mj-lt"/>
              </a:rPr>
              <a:t>sodobnih</a:t>
            </a:r>
            <a:r>
              <a:rPr lang="en-GB" dirty="0">
                <a:latin typeface="+mj-lt"/>
              </a:rPr>
              <a:t> </a:t>
            </a:r>
            <a:r>
              <a:rPr lang="en-GB" dirty="0" err="1">
                <a:latin typeface="+mj-lt"/>
              </a:rPr>
              <a:t>pluralnih</a:t>
            </a:r>
            <a:r>
              <a:rPr lang="en-GB" dirty="0">
                <a:latin typeface="+mj-lt"/>
              </a:rPr>
              <a:t> </a:t>
            </a:r>
            <a:r>
              <a:rPr lang="en-GB" dirty="0" err="1">
                <a:latin typeface="+mj-lt"/>
              </a:rPr>
              <a:t>družb</a:t>
            </a:r>
            <a:r>
              <a:rPr lang="en-GB" dirty="0">
                <a:latin typeface="+mj-lt"/>
              </a:rPr>
              <a:t> in </a:t>
            </a:r>
            <a:r>
              <a:rPr lang="en-GB" dirty="0" err="1">
                <a:latin typeface="+mj-lt"/>
              </a:rPr>
              <a:t>njihovega</a:t>
            </a:r>
            <a:r>
              <a:rPr lang="en-GB" dirty="0">
                <a:latin typeface="+mj-lt"/>
              </a:rPr>
              <a:t> </a:t>
            </a:r>
            <a:r>
              <a:rPr lang="en-GB" dirty="0" err="1">
                <a:latin typeface="+mj-lt"/>
              </a:rPr>
              <a:t>inštitucionalnega</a:t>
            </a:r>
            <a:r>
              <a:rPr lang="en-GB" dirty="0">
                <a:latin typeface="+mj-lt"/>
              </a:rPr>
              <a:t> </a:t>
            </a:r>
            <a:r>
              <a:rPr lang="en-GB" dirty="0" err="1">
                <a:latin typeface="+mj-lt"/>
              </a:rPr>
              <a:t>okvira</a:t>
            </a:r>
            <a:r>
              <a:rPr lang="en-GB" dirty="0">
                <a:latin typeface="+mj-lt"/>
              </a:rPr>
              <a:t> </a:t>
            </a:r>
            <a:r>
              <a:rPr lang="en-GB" dirty="0" err="1">
                <a:latin typeface="+mj-lt"/>
              </a:rPr>
              <a:t>postopoma</a:t>
            </a:r>
            <a:r>
              <a:rPr lang="en-GB" dirty="0">
                <a:latin typeface="+mj-lt"/>
              </a:rPr>
              <a:t> </a:t>
            </a:r>
            <a:r>
              <a:rPr lang="en-GB" dirty="0" err="1">
                <a:latin typeface="+mj-lt"/>
              </a:rPr>
              <a:t>zmanjšuje</a:t>
            </a:r>
            <a:r>
              <a:rPr lang="en-GB" dirty="0">
                <a:latin typeface="+mj-lt"/>
              </a:rPr>
              <a:t>.</a:t>
            </a:r>
            <a:endParaRPr lang="sl-SI" dirty="0">
              <a:latin typeface="+mj-lt"/>
            </a:endParaRPr>
          </a:p>
          <a:p>
            <a:pPr marL="114300" indent="0" algn="just">
              <a:buNone/>
            </a:pPr>
            <a:endParaRPr lang="sl-SI" sz="800" dirty="0" smtClean="0">
              <a:latin typeface="+mj-lt"/>
            </a:endParaRPr>
          </a:p>
          <a:p>
            <a:pPr marL="114300" indent="0" algn="just">
              <a:buNone/>
            </a:pPr>
            <a:r>
              <a:rPr lang="sl-SI" dirty="0" smtClean="0">
                <a:latin typeface="+mj-lt"/>
              </a:rPr>
              <a:t>R</a:t>
            </a:r>
            <a:r>
              <a:rPr lang="en-GB" dirty="0" err="1" smtClean="0">
                <a:latin typeface="+mj-lt"/>
              </a:rPr>
              <a:t>azvoj</a:t>
            </a:r>
            <a:r>
              <a:rPr lang="en-GB" dirty="0" smtClean="0">
                <a:latin typeface="+mj-lt"/>
              </a:rPr>
              <a:t> </a:t>
            </a:r>
            <a:r>
              <a:rPr lang="en-GB" dirty="0" err="1">
                <a:latin typeface="+mj-lt"/>
              </a:rPr>
              <a:t>tega</a:t>
            </a:r>
            <a:r>
              <a:rPr lang="en-GB" dirty="0">
                <a:latin typeface="+mj-lt"/>
              </a:rPr>
              <a:t> </a:t>
            </a:r>
            <a:r>
              <a:rPr lang="en-GB" dirty="0" err="1">
                <a:latin typeface="+mj-lt"/>
              </a:rPr>
              <a:t>vsebinskega</a:t>
            </a:r>
            <a:r>
              <a:rPr lang="en-GB" dirty="0">
                <a:latin typeface="+mj-lt"/>
              </a:rPr>
              <a:t> </a:t>
            </a:r>
            <a:r>
              <a:rPr lang="en-GB" dirty="0" err="1">
                <a:latin typeface="+mj-lt"/>
              </a:rPr>
              <a:t>področja</a:t>
            </a:r>
            <a:r>
              <a:rPr lang="en-GB" dirty="0">
                <a:latin typeface="+mj-lt"/>
              </a:rPr>
              <a:t> </a:t>
            </a:r>
            <a:r>
              <a:rPr lang="en-GB" dirty="0" err="1" smtClean="0">
                <a:latin typeface="+mj-lt"/>
              </a:rPr>
              <a:t>kaže</a:t>
            </a:r>
            <a:r>
              <a:rPr lang="en-GB" dirty="0" smtClean="0">
                <a:latin typeface="+mj-lt"/>
              </a:rPr>
              <a:t> </a:t>
            </a:r>
            <a:r>
              <a:rPr lang="en-GB" dirty="0" err="1">
                <a:latin typeface="+mj-lt"/>
              </a:rPr>
              <a:t>na</a:t>
            </a:r>
            <a:r>
              <a:rPr lang="en-GB" dirty="0">
                <a:latin typeface="+mj-lt"/>
              </a:rPr>
              <a:t> </a:t>
            </a:r>
            <a:r>
              <a:rPr lang="en-GB" dirty="0" err="1">
                <a:latin typeface="+mj-lt"/>
              </a:rPr>
              <a:t>dve</a:t>
            </a:r>
            <a:r>
              <a:rPr lang="en-GB" dirty="0">
                <a:latin typeface="+mj-lt"/>
              </a:rPr>
              <a:t> </a:t>
            </a:r>
            <a:r>
              <a:rPr lang="en-GB" dirty="0" err="1">
                <a:latin typeface="+mj-lt"/>
              </a:rPr>
              <a:t>vrsti</a:t>
            </a:r>
            <a:r>
              <a:rPr lang="en-GB" sz="1400" dirty="0">
                <a:latin typeface="+mj-lt"/>
              </a:rPr>
              <a:t> </a:t>
            </a:r>
            <a:r>
              <a:rPr lang="en-GB" dirty="0" err="1" smtClean="0">
                <a:latin typeface="+mj-lt"/>
              </a:rPr>
              <a:t>spremem</a:t>
            </a:r>
            <a:r>
              <a:rPr lang="sl-SI" dirty="0" smtClean="0">
                <a:latin typeface="+mj-lt"/>
              </a:rPr>
              <a:t>b</a:t>
            </a:r>
            <a:r>
              <a:rPr lang="en-GB" dirty="0" smtClean="0">
                <a:latin typeface="+mj-lt"/>
              </a:rPr>
              <a:t>, </a:t>
            </a:r>
            <a:r>
              <a:rPr lang="en-GB" dirty="0" err="1">
                <a:latin typeface="+mj-lt"/>
              </a:rPr>
              <a:t>ki</a:t>
            </a:r>
            <a:r>
              <a:rPr lang="en-GB" dirty="0">
                <a:latin typeface="+mj-lt"/>
              </a:rPr>
              <a:t> </a:t>
            </a:r>
            <a:r>
              <a:rPr lang="en-GB" dirty="0" err="1">
                <a:latin typeface="+mj-lt"/>
              </a:rPr>
              <a:t>sta</a:t>
            </a:r>
            <a:r>
              <a:rPr lang="en-GB" dirty="0">
                <a:latin typeface="+mj-lt"/>
              </a:rPr>
              <a:t> </a:t>
            </a:r>
            <a:r>
              <a:rPr lang="en-GB" dirty="0" err="1">
                <a:latin typeface="+mj-lt"/>
              </a:rPr>
              <a:t>zaznamovali</a:t>
            </a:r>
            <a:r>
              <a:rPr lang="en-GB" dirty="0">
                <a:latin typeface="+mj-lt"/>
              </a:rPr>
              <a:t> </a:t>
            </a:r>
            <a:r>
              <a:rPr lang="en-GB" dirty="0" err="1">
                <a:latin typeface="+mj-lt"/>
              </a:rPr>
              <a:t>sodobne</a:t>
            </a:r>
            <a:r>
              <a:rPr lang="en-GB" dirty="0">
                <a:latin typeface="+mj-lt"/>
              </a:rPr>
              <a:t> </a:t>
            </a:r>
            <a:r>
              <a:rPr lang="en-GB" dirty="0" err="1">
                <a:latin typeface="+mj-lt"/>
              </a:rPr>
              <a:t>razprave</a:t>
            </a:r>
            <a:r>
              <a:rPr lang="en-GB" dirty="0">
                <a:latin typeface="+mj-lt"/>
              </a:rPr>
              <a:t> o </a:t>
            </a:r>
            <a:r>
              <a:rPr lang="en-GB" dirty="0" err="1">
                <a:latin typeface="+mj-lt"/>
              </a:rPr>
              <a:t>državljanski</a:t>
            </a:r>
            <a:r>
              <a:rPr lang="en-GB" dirty="0">
                <a:latin typeface="+mj-lt"/>
              </a:rPr>
              <a:t> </a:t>
            </a:r>
            <a:r>
              <a:rPr lang="en-GB" dirty="0" err="1">
                <a:latin typeface="+mj-lt"/>
              </a:rPr>
              <a:t>vzgoji</a:t>
            </a:r>
            <a:r>
              <a:rPr lang="en-GB" dirty="0">
                <a:latin typeface="+mj-lt"/>
              </a:rPr>
              <a:t>, in </a:t>
            </a:r>
            <a:r>
              <a:rPr lang="en-GB" dirty="0" err="1" smtClean="0">
                <a:latin typeface="+mj-lt"/>
              </a:rPr>
              <a:t>sicer</a:t>
            </a:r>
            <a:r>
              <a:rPr lang="sl-SI" dirty="0" smtClean="0">
                <a:latin typeface="+mj-lt"/>
              </a:rPr>
              <a:t>:</a:t>
            </a:r>
            <a:r>
              <a:rPr lang="en-GB" dirty="0" smtClean="0">
                <a:latin typeface="+mj-lt"/>
              </a:rPr>
              <a:t> </a:t>
            </a:r>
            <a:endParaRPr lang="sl-SI" dirty="0" smtClean="0">
              <a:latin typeface="+mj-lt"/>
            </a:endParaRPr>
          </a:p>
          <a:p>
            <a:pPr marL="114300" indent="0">
              <a:buNone/>
            </a:pPr>
            <a:endParaRPr lang="sl-SI" sz="400" dirty="0" smtClean="0">
              <a:latin typeface="+mj-lt"/>
            </a:endParaRPr>
          </a:p>
          <a:p>
            <a:pPr marL="114300" indent="0">
              <a:buNone/>
            </a:pPr>
            <a:r>
              <a:rPr lang="sl-SI" dirty="0" smtClean="0">
                <a:latin typeface="+mj-lt"/>
              </a:rPr>
              <a:t>	</a:t>
            </a:r>
            <a:r>
              <a:rPr lang="en-GB" dirty="0" smtClean="0">
                <a:latin typeface="+mj-lt"/>
              </a:rPr>
              <a:t>[</a:t>
            </a:r>
            <a:r>
              <a:rPr lang="en-GB" i="1" dirty="0">
                <a:latin typeface="+mj-lt"/>
              </a:rPr>
              <a:t>i</a:t>
            </a:r>
            <a:r>
              <a:rPr lang="en-GB" dirty="0">
                <a:latin typeface="+mj-lt"/>
              </a:rPr>
              <a:t>] </a:t>
            </a:r>
            <a:r>
              <a:rPr lang="en-GB" dirty="0" err="1">
                <a:latin typeface="+mj-lt"/>
              </a:rPr>
              <a:t>sprememba</a:t>
            </a:r>
            <a:r>
              <a:rPr lang="en-GB" dirty="0">
                <a:latin typeface="+mj-lt"/>
              </a:rPr>
              <a:t> </a:t>
            </a:r>
            <a:r>
              <a:rPr lang="en-GB" i="1" dirty="0" err="1">
                <a:latin typeface="+mj-lt"/>
              </a:rPr>
              <a:t>pojmovanja</a:t>
            </a:r>
            <a:r>
              <a:rPr lang="en-GB" dirty="0">
                <a:latin typeface="+mj-lt"/>
              </a:rPr>
              <a:t>; </a:t>
            </a:r>
            <a:r>
              <a:rPr lang="en-GB" dirty="0" err="1">
                <a:latin typeface="+mj-lt"/>
              </a:rPr>
              <a:t>ter</a:t>
            </a:r>
            <a:r>
              <a:rPr lang="en-GB" dirty="0">
                <a:latin typeface="+mj-lt"/>
              </a:rPr>
              <a:t> </a:t>
            </a:r>
            <a:endParaRPr lang="sl-SI" dirty="0" smtClean="0">
              <a:latin typeface="+mj-lt"/>
            </a:endParaRPr>
          </a:p>
          <a:p>
            <a:pPr marL="114300" indent="0">
              <a:buNone/>
            </a:pPr>
            <a:endParaRPr lang="sl-SI" sz="800" dirty="0"/>
          </a:p>
          <a:p>
            <a:pPr marL="114300" indent="0">
              <a:buNone/>
            </a:pPr>
            <a:r>
              <a:rPr lang="sl-SI" dirty="0" smtClean="0">
                <a:latin typeface="+mj-lt"/>
              </a:rPr>
              <a:t>	</a:t>
            </a:r>
            <a:r>
              <a:rPr lang="en-GB" dirty="0" smtClean="0">
                <a:latin typeface="+mj-lt"/>
              </a:rPr>
              <a:t>[</a:t>
            </a:r>
            <a:r>
              <a:rPr lang="en-GB" i="1" dirty="0">
                <a:latin typeface="+mj-lt"/>
              </a:rPr>
              <a:t>ii</a:t>
            </a:r>
            <a:r>
              <a:rPr lang="en-GB" dirty="0">
                <a:latin typeface="+mj-lt"/>
              </a:rPr>
              <a:t>] </a:t>
            </a:r>
            <a:r>
              <a:rPr lang="en-GB" dirty="0" err="1">
                <a:latin typeface="+mj-lt"/>
              </a:rPr>
              <a:t>sprememba</a:t>
            </a:r>
            <a:r>
              <a:rPr lang="en-GB" dirty="0">
                <a:latin typeface="+mj-lt"/>
              </a:rPr>
              <a:t> </a:t>
            </a:r>
            <a:r>
              <a:rPr lang="en-GB" i="1" dirty="0" err="1">
                <a:latin typeface="+mj-lt"/>
              </a:rPr>
              <a:t>pristopa</a:t>
            </a:r>
            <a:r>
              <a:rPr lang="en-GB" dirty="0">
                <a:latin typeface="+mj-lt"/>
              </a:rPr>
              <a:t>. </a:t>
            </a:r>
            <a:endParaRPr lang="sl-SI" dirty="0" smtClean="0">
              <a:latin typeface="+mj-lt"/>
            </a:endParaRPr>
          </a:p>
          <a:p>
            <a:pPr marL="114300" indent="0">
              <a:buNone/>
            </a:pPr>
            <a:endParaRPr lang="sl-SI" dirty="0">
              <a:latin typeface="+mj-lt"/>
            </a:endParaRPr>
          </a:p>
        </p:txBody>
      </p:sp>
    </p:spTree>
    <p:extLst>
      <p:ext uri="{BB962C8B-B14F-4D97-AF65-F5344CB8AC3E}">
        <p14:creationId xmlns:p14="http://schemas.microsoft.com/office/powerpoint/2010/main" val="12141030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1000"/>
                                        <p:tgtEl>
                                          <p:spTgt spid="3">
                                            <p:txEl>
                                              <p:pRg st="6" end="6"/>
                                            </p:txEl>
                                          </p:spTgt>
                                        </p:tgtEl>
                                      </p:cBhvr>
                                    </p:animEffect>
                                    <p:anim calcmode="lin" valueType="num">
                                      <p:cBhvr>
                                        <p:cTn id="2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6" end="6"/>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1000"/>
                                        <p:tgtEl>
                                          <p:spTgt spid="3">
                                            <p:txEl>
                                              <p:pRg st="8" end="8"/>
                                            </p:txEl>
                                          </p:spTgt>
                                        </p:tgtEl>
                                      </p:cBhvr>
                                    </p:animEffect>
                                    <p:anim calcmode="lin" valueType="num">
                                      <p:cBhvr>
                                        <p:cTn id="3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746" y="408372"/>
            <a:ext cx="8964488" cy="1039427"/>
          </a:xfrm>
        </p:spPr>
        <p:txBody>
          <a:bodyPr>
            <a:noAutofit/>
          </a:bodyPr>
          <a:lstStyle/>
          <a:p>
            <a:r>
              <a:rPr lang="sl-SI" sz="3200" b="1" dirty="0" smtClean="0"/>
              <a:t>SPREMEMBA POJMOVANJA</a:t>
            </a:r>
            <a:endParaRPr lang="sl-SI" sz="3200" b="1" dirty="0"/>
          </a:p>
        </p:txBody>
      </p:sp>
      <p:sp>
        <p:nvSpPr>
          <p:cNvPr id="3" name="Content Placeholder 2"/>
          <p:cNvSpPr>
            <a:spLocks noGrp="1"/>
          </p:cNvSpPr>
          <p:nvPr>
            <p:ph idx="1"/>
          </p:nvPr>
        </p:nvSpPr>
        <p:spPr>
          <a:xfrm>
            <a:off x="179512" y="1752600"/>
            <a:ext cx="8712968" cy="4844752"/>
          </a:xfrm>
        </p:spPr>
        <p:txBody>
          <a:bodyPr>
            <a:normAutofit/>
          </a:bodyPr>
          <a:lstStyle/>
          <a:p>
            <a:pPr marL="114300" indent="0" algn="just">
              <a:buNone/>
            </a:pPr>
            <a:r>
              <a:rPr lang="sl-SI" dirty="0" smtClean="0">
                <a:latin typeface="+mj-lt"/>
              </a:rPr>
              <a:t>Najpomembnejša sprememba v pojmovanju državljanske vzgoje se nanaša na premik od izključnega pomena poudarjanja pravičnosti </a:t>
            </a:r>
            <a:r>
              <a:rPr lang="sl-SI" dirty="0">
                <a:latin typeface="+mj-lt"/>
              </a:rPr>
              <a:t>sodobne pluralne </a:t>
            </a:r>
            <a:r>
              <a:rPr lang="sl-SI" dirty="0" smtClean="0">
                <a:latin typeface="+mj-lt"/>
              </a:rPr>
              <a:t>družbe in njenega institucionalnega okvira k vlogi in pomenu državljanskih vrlin. </a:t>
            </a:r>
          </a:p>
          <a:p>
            <a:pPr marL="114300" indent="0" algn="just">
              <a:buNone/>
            </a:pPr>
            <a:endParaRPr lang="sl-SI" sz="1200" dirty="0" smtClean="0">
              <a:latin typeface="+mj-lt"/>
            </a:endParaRPr>
          </a:p>
          <a:p>
            <a:pPr marL="114300" indent="0" algn="just">
              <a:buNone/>
            </a:pPr>
            <a:r>
              <a:rPr lang="sl-SI" sz="2200" dirty="0" smtClean="0">
                <a:latin typeface="+mj-lt"/>
              </a:rPr>
              <a:t>Državljanska vzgoja</a:t>
            </a:r>
          </a:p>
          <a:p>
            <a:pPr marL="411480" lvl="1" indent="0" algn="just">
              <a:buNone/>
            </a:pPr>
            <a:endParaRPr lang="sl-SI" sz="400" dirty="0" smtClean="0">
              <a:latin typeface="+mj-lt"/>
            </a:endParaRPr>
          </a:p>
          <a:p>
            <a:pPr marL="411480" lvl="1" indent="0" algn="just">
              <a:buNone/>
            </a:pPr>
            <a:r>
              <a:rPr lang="sl-SI" i="1" dirty="0">
                <a:latin typeface="+mj-lt"/>
              </a:rPr>
              <a:t>	</a:t>
            </a:r>
            <a:r>
              <a:rPr lang="sl-SI" sz="2200" i="1" dirty="0" smtClean="0">
                <a:latin typeface="+mj-lt"/>
              </a:rPr>
              <a:t>ni samo vprašanje učenja osnovnih podatkov o inštitucijah in 	postopkih političnega življenja temveč</a:t>
            </a:r>
            <a:r>
              <a:rPr lang="en-GB" sz="2200" i="1" dirty="0" smtClean="0">
                <a:latin typeface="+mj-lt"/>
              </a:rPr>
              <a:t> </a:t>
            </a:r>
            <a:r>
              <a:rPr lang="sl-SI" sz="2200" i="1" dirty="0" smtClean="0">
                <a:latin typeface="+mj-lt"/>
              </a:rPr>
              <a:t>vključuje tudi kultiviranje 	dispozicij, vrlin in pripadnosti, ki so</a:t>
            </a:r>
            <a:r>
              <a:rPr lang="en-GB" sz="2200" i="1" dirty="0" smtClean="0">
                <a:latin typeface="+mj-lt"/>
              </a:rPr>
              <a:t> </a:t>
            </a:r>
            <a:r>
              <a:rPr lang="sl-SI" sz="2200" i="1" dirty="0" smtClean="0">
                <a:latin typeface="+mj-lt"/>
              </a:rPr>
              <a:t>povezane s prakso 	demokratičnega državljanstva</a:t>
            </a:r>
            <a:r>
              <a:rPr lang="en-GB" sz="2200" dirty="0" smtClean="0">
                <a:latin typeface="+mj-lt"/>
              </a:rPr>
              <a:t>. </a:t>
            </a:r>
            <a:r>
              <a:rPr lang="sl-SI" sz="2200" dirty="0" smtClean="0">
                <a:latin typeface="+mj-lt"/>
              </a:rPr>
              <a:t> </a:t>
            </a:r>
          </a:p>
          <a:p>
            <a:pPr marL="411480" lvl="1" indent="0" algn="just">
              <a:buNone/>
            </a:pPr>
            <a:r>
              <a:rPr lang="sl-SI" dirty="0">
                <a:latin typeface="+mj-lt"/>
              </a:rPr>
              <a:t>	</a:t>
            </a:r>
            <a:r>
              <a:rPr lang="sl-SI" sz="2200" dirty="0" smtClean="0">
                <a:latin typeface="+mj-lt"/>
              </a:rPr>
              <a:t>(Will </a:t>
            </a:r>
            <a:r>
              <a:rPr lang="sl-SI" sz="2200" dirty="0" err="1" smtClean="0">
                <a:latin typeface="+mj-lt"/>
              </a:rPr>
              <a:t>Kymlicka</a:t>
            </a:r>
            <a:r>
              <a:rPr lang="sl-SI" sz="2200" dirty="0" smtClean="0">
                <a:latin typeface="+mj-lt"/>
              </a:rPr>
              <a:t>)</a:t>
            </a:r>
            <a:endParaRPr lang="sl-SI" sz="2200" i="1" dirty="0" smtClean="0">
              <a:latin typeface="+mj-lt"/>
            </a:endParaRPr>
          </a:p>
        </p:txBody>
      </p:sp>
    </p:spTree>
    <p:extLst>
      <p:ext uri="{BB962C8B-B14F-4D97-AF65-F5344CB8AC3E}">
        <p14:creationId xmlns:p14="http://schemas.microsoft.com/office/powerpoint/2010/main" val="51575052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1000"/>
                                        <p:tgtEl>
                                          <p:spTgt spid="3">
                                            <p:txEl>
                                              <p:pRg st="5" end="5"/>
                                            </p:txEl>
                                          </p:spTgt>
                                        </p:tgtEl>
                                      </p:cBhvr>
                                    </p:animEffect>
                                    <p:anim calcmode="lin" valueType="num">
                                      <p:cBhvr>
                                        <p:cTn id="1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l-SI" sz="3200" b="1" dirty="0" smtClean="0"/>
              <a:t>SPREMEMBA PRISTOPA</a:t>
            </a:r>
            <a:endParaRPr lang="sl-SI" sz="3200" b="1" dirty="0"/>
          </a:p>
        </p:txBody>
      </p:sp>
      <p:sp>
        <p:nvSpPr>
          <p:cNvPr id="3" name="Content Placeholder 2"/>
          <p:cNvSpPr>
            <a:spLocks noGrp="1"/>
          </p:cNvSpPr>
          <p:nvPr>
            <p:ph idx="1"/>
          </p:nvPr>
        </p:nvSpPr>
        <p:spPr>
          <a:xfrm>
            <a:off x="179512" y="1752600"/>
            <a:ext cx="8784976" cy="4844752"/>
          </a:xfrm>
        </p:spPr>
        <p:txBody>
          <a:bodyPr/>
          <a:lstStyle/>
          <a:p>
            <a:pPr marL="114300" indent="0" algn="just">
              <a:buNone/>
            </a:pPr>
            <a:r>
              <a:rPr lang="sl-SI" i="1" dirty="0" smtClean="0">
                <a:latin typeface="+mj-lt"/>
              </a:rPr>
              <a:t>Sprememba pristopa </a:t>
            </a:r>
            <a:r>
              <a:rPr lang="en-GB" dirty="0" err="1" smtClean="0">
                <a:latin typeface="+mj-lt"/>
              </a:rPr>
              <a:t>predstavlja</a:t>
            </a:r>
            <a:r>
              <a:rPr lang="en-GB" dirty="0" smtClean="0">
                <a:latin typeface="+mj-lt"/>
              </a:rPr>
              <a:t> </a:t>
            </a:r>
            <a:r>
              <a:rPr lang="en-GB" dirty="0" err="1">
                <a:latin typeface="+mj-lt"/>
              </a:rPr>
              <a:t>precejšnjo</a:t>
            </a:r>
            <a:r>
              <a:rPr lang="en-GB" dirty="0">
                <a:latin typeface="+mj-lt"/>
              </a:rPr>
              <a:t> </a:t>
            </a:r>
            <a:r>
              <a:rPr lang="en-GB" dirty="0" err="1">
                <a:latin typeface="+mj-lt"/>
              </a:rPr>
              <a:t>razširitev</a:t>
            </a:r>
            <a:r>
              <a:rPr lang="en-GB" dirty="0">
                <a:latin typeface="+mj-lt"/>
              </a:rPr>
              <a:t> </a:t>
            </a:r>
            <a:r>
              <a:rPr lang="en-GB" dirty="0" err="1" smtClean="0">
                <a:latin typeface="+mj-lt"/>
              </a:rPr>
              <a:t>področ</a:t>
            </a:r>
            <a:r>
              <a:rPr lang="sl-SI" dirty="0" smtClean="0">
                <a:latin typeface="+mj-lt"/>
              </a:rPr>
              <a:t>ja</a:t>
            </a:r>
            <a:r>
              <a:rPr lang="en-GB" dirty="0" smtClean="0">
                <a:latin typeface="+mj-lt"/>
              </a:rPr>
              <a:t> </a:t>
            </a:r>
            <a:r>
              <a:rPr lang="en-GB" dirty="0" err="1">
                <a:latin typeface="+mj-lt"/>
              </a:rPr>
              <a:t>državljanske</a:t>
            </a:r>
            <a:r>
              <a:rPr lang="en-GB" dirty="0">
                <a:latin typeface="+mj-lt"/>
              </a:rPr>
              <a:t> </a:t>
            </a:r>
            <a:r>
              <a:rPr lang="en-GB" dirty="0" err="1">
                <a:latin typeface="+mj-lt"/>
              </a:rPr>
              <a:t>vzgoje</a:t>
            </a:r>
            <a:r>
              <a:rPr lang="en-GB" dirty="0">
                <a:latin typeface="+mj-lt"/>
              </a:rPr>
              <a:t> </a:t>
            </a:r>
            <a:r>
              <a:rPr lang="en-GB" dirty="0" err="1">
                <a:latin typeface="+mj-lt"/>
              </a:rPr>
              <a:t>tako</a:t>
            </a:r>
            <a:r>
              <a:rPr lang="en-GB" dirty="0">
                <a:latin typeface="+mj-lt"/>
              </a:rPr>
              <a:t> </a:t>
            </a:r>
            <a:r>
              <a:rPr lang="en-GB" dirty="0" err="1">
                <a:latin typeface="+mj-lt"/>
              </a:rPr>
              <a:t>glede</a:t>
            </a:r>
            <a:r>
              <a:rPr lang="en-GB" dirty="0">
                <a:latin typeface="+mj-lt"/>
              </a:rPr>
              <a:t> </a:t>
            </a:r>
            <a:r>
              <a:rPr lang="en-GB" dirty="0" err="1">
                <a:latin typeface="+mj-lt"/>
              </a:rPr>
              <a:t>na</a:t>
            </a:r>
            <a:r>
              <a:rPr lang="en-GB" dirty="0">
                <a:latin typeface="+mj-lt"/>
              </a:rPr>
              <a:t> </a:t>
            </a:r>
            <a:r>
              <a:rPr lang="en-GB" dirty="0" err="1">
                <a:latin typeface="+mj-lt"/>
              </a:rPr>
              <a:t>vsebino</a:t>
            </a:r>
            <a:r>
              <a:rPr lang="en-GB" dirty="0">
                <a:latin typeface="+mj-lt"/>
              </a:rPr>
              <a:t> </a:t>
            </a:r>
            <a:r>
              <a:rPr lang="en-GB" dirty="0" err="1">
                <a:latin typeface="+mj-lt"/>
              </a:rPr>
              <a:t>kakor</a:t>
            </a:r>
            <a:r>
              <a:rPr lang="en-GB" dirty="0">
                <a:latin typeface="+mj-lt"/>
              </a:rPr>
              <a:t> </a:t>
            </a:r>
            <a:r>
              <a:rPr lang="en-GB" dirty="0" err="1">
                <a:latin typeface="+mj-lt"/>
              </a:rPr>
              <a:t>tudi</a:t>
            </a:r>
            <a:r>
              <a:rPr lang="en-GB" dirty="0">
                <a:latin typeface="+mj-lt"/>
              </a:rPr>
              <a:t> </a:t>
            </a:r>
            <a:r>
              <a:rPr lang="en-GB" dirty="0" err="1">
                <a:latin typeface="+mj-lt"/>
              </a:rPr>
              <a:t>glede</a:t>
            </a:r>
            <a:r>
              <a:rPr lang="en-GB" dirty="0">
                <a:latin typeface="+mj-lt"/>
              </a:rPr>
              <a:t> </a:t>
            </a:r>
            <a:r>
              <a:rPr lang="en-GB" dirty="0" err="1">
                <a:latin typeface="+mj-lt"/>
              </a:rPr>
              <a:t>na</a:t>
            </a:r>
            <a:r>
              <a:rPr lang="en-GB" dirty="0">
                <a:latin typeface="+mj-lt"/>
              </a:rPr>
              <a:t> </a:t>
            </a:r>
            <a:r>
              <a:rPr lang="en-GB" dirty="0" err="1">
                <a:latin typeface="+mj-lt"/>
              </a:rPr>
              <a:t>vključenost</a:t>
            </a:r>
            <a:r>
              <a:rPr lang="en-GB" dirty="0">
                <a:latin typeface="+mj-lt"/>
              </a:rPr>
              <a:t> </a:t>
            </a:r>
            <a:r>
              <a:rPr lang="en-GB" dirty="0" err="1">
                <a:latin typeface="+mj-lt"/>
              </a:rPr>
              <a:t>različnih</a:t>
            </a:r>
            <a:r>
              <a:rPr lang="en-GB" dirty="0">
                <a:latin typeface="+mj-lt"/>
              </a:rPr>
              <a:t> </a:t>
            </a:r>
            <a:r>
              <a:rPr lang="en-GB" dirty="0" err="1">
                <a:latin typeface="+mj-lt"/>
              </a:rPr>
              <a:t>oblik</a:t>
            </a:r>
            <a:r>
              <a:rPr lang="en-GB" dirty="0">
                <a:latin typeface="+mj-lt"/>
              </a:rPr>
              <a:t> </a:t>
            </a:r>
            <a:r>
              <a:rPr lang="en-GB" dirty="0" err="1">
                <a:latin typeface="+mj-lt"/>
              </a:rPr>
              <a:t>vzgoje</a:t>
            </a:r>
            <a:r>
              <a:rPr lang="en-GB" dirty="0">
                <a:latin typeface="+mj-lt"/>
              </a:rPr>
              <a:t> in </a:t>
            </a:r>
            <a:r>
              <a:rPr lang="en-GB" dirty="0" err="1">
                <a:latin typeface="+mj-lt"/>
              </a:rPr>
              <a:t>izobraževanja</a:t>
            </a:r>
            <a:r>
              <a:rPr lang="en-GB" dirty="0">
                <a:latin typeface="+mj-lt"/>
              </a:rPr>
              <a:t>, </a:t>
            </a:r>
            <a:r>
              <a:rPr lang="en-GB" dirty="0" err="1">
                <a:latin typeface="+mj-lt"/>
              </a:rPr>
              <a:t>saj</a:t>
            </a:r>
            <a:r>
              <a:rPr lang="en-GB" dirty="0">
                <a:latin typeface="+mj-lt"/>
              </a:rPr>
              <a:t> to </a:t>
            </a:r>
            <a:r>
              <a:rPr lang="en-GB" dirty="0" err="1">
                <a:latin typeface="+mj-lt"/>
              </a:rPr>
              <a:t>vsebinsko</a:t>
            </a:r>
            <a:r>
              <a:rPr lang="en-GB" dirty="0">
                <a:latin typeface="+mj-lt"/>
              </a:rPr>
              <a:t> </a:t>
            </a:r>
            <a:r>
              <a:rPr lang="en-GB" dirty="0" err="1">
                <a:latin typeface="+mj-lt"/>
              </a:rPr>
              <a:t>področje</a:t>
            </a:r>
            <a:r>
              <a:rPr lang="en-GB" dirty="0">
                <a:latin typeface="+mj-lt"/>
              </a:rPr>
              <a:t> v </a:t>
            </a:r>
            <a:r>
              <a:rPr lang="en-GB" dirty="0" err="1">
                <a:latin typeface="+mj-lt"/>
              </a:rPr>
              <a:t>veliki</a:t>
            </a:r>
            <a:r>
              <a:rPr lang="en-GB" dirty="0">
                <a:latin typeface="+mj-lt"/>
              </a:rPr>
              <a:t> </a:t>
            </a:r>
            <a:r>
              <a:rPr lang="en-GB" dirty="0" err="1">
                <a:latin typeface="+mj-lt"/>
              </a:rPr>
              <a:t>meri</a:t>
            </a:r>
            <a:r>
              <a:rPr lang="en-GB" dirty="0">
                <a:latin typeface="+mj-lt"/>
              </a:rPr>
              <a:t> </a:t>
            </a:r>
            <a:r>
              <a:rPr lang="en-GB" dirty="0" err="1">
                <a:latin typeface="+mj-lt"/>
              </a:rPr>
              <a:t>presega</a:t>
            </a:r>
            <a:r>
              <a:rPr lang="en-GB" dirty="0">
                <a:latin typeface="+mj-lt"/>
              </a:rPr>
              <a:t> </a:t>
            </a:r>
            <a:r>
              <a:rPr lang="en-GB" dirty="0" err="1">
                <a:latin typeface="+mj-lt"/>
              </a:rPr>
              <a:t>okolje</a:t>
            </a:r>
            <a:r>
              <a:rPr lang="en-GB" dirty="0">
                <a:latin typeface="+mj-lt"/>
              </a:rPr>
              <a:t> </a:t>
            </a:r>
            <a:r>
              <a:rPr lang="en-GB" dirty="0" err="1">
                <a:latin typeface="+mj-lt"/>
              </a:rPr>
              <a:t>formalnega</a:t>
            </a:r>
            <a:r>
              <a:rPr lang="en-GB" dirty="0">
                <a:latin typeface="+mj-lt"/>
              </a:rPr>
              <a:t> </a:t>
            </a:r>
            <a:r>
              <a:rPr lang="en-GB" dirty="0" err="1">
                <a:latin typeface="+mj-lt"/>
              </a:rPr>
              <a:t>procesa</a:t>
            </a:r>
            <a:r>
              <a:rPr lang="en-GB" dirty="0">
                <a:latin typeface="+mj-lt"/>
              </a:rPr>
              <a:t> </a:t>
            </a:r>
            <a:r>
              <a:rPr lang="en-GB" dirty="0" err="1">
                <a:latin typeface="+mj-lt"/>
              </a:rPr>
              <a:t>šolanja</a:t>
            </a:r>
            <a:r>
              <a:rPr lang="en-GB" dirty="0" smtClean="0">
                <a:latin typeface="+mj-lt"/>
              </a:rPr>
              <a:t>.</a:t>
            </a:r>
            <a:endParaRPr lang="sl-SI" dirty="0" smtClean="0">
              <a:latin typeface="+mj-lt"/>
            </a:endParaRPr>
          </a:p>
          <a:p>
            <a:pPr marL="411480" lvl="1" indent="0">
              <a:buNone/>
            </a:pPr>
            <a:endParaRPr lang="sl-SI" sz="1200" dirty="0" smtClean="0">
              <a:latin typeface="+mj-lt"/>
            </a:endParaRPr>
          </a:p>
          <a:p>
            <a:pPr marL="411480" lvl="1" indent="0" algn="just">
              <a:buNone/>
            </a:pPr>
            <a:r>
              <a:rPr lang="sl-SI" sz="2200" i="1" dirty="0" smtClean="0">
                <a:latin typeface="+mj-lt"/>
              </a:rPr>
              <a:t>C</a:t>
            </a:r>
            <a:r>
              <a:rPr lang="en-GB" sz="2200" i="1" dirty="0" err="1" smtClean="0">
                <a:latin typeface="+mj-lt"/>
              </a:rPr>
              <a:t>ilj</a:t>
            </a:r>
            <a:r>
              <a:rPr lang="en-GB" sz="2200" i="1" dirty="0" smtClean="0">
                <a:latin typeface="+mj-lt"/>
              </a:rPr>
              <a:t> </a:t>
            </a:r>
            <a:r>
              <a:rPr lang="en-GB" sz="2200" i="1" dirty="0" err="1">
                <a:latin typeface="+mj-lt"/>
              </a:rPr>
              <a:t>vzgoje</a:t>
            </a:r>
            <a:r>
              <a:rPr lang="en-GB" sz="2200" i="1" dirty="0">
                <a:latin typeface="+mj-lt"/>
              </a:rPr>
              <a:t> </a:t>
            </a:r>
            <a:r>
              <a:rPr lang="en-GB" sz="2200" i="1" dirty="0" err="1">
                <a:latin typeface="+mj-lt"/>
              </a:rPr>
              <a:t>državljanov</a:t>
            </a:r>
            <a:r>
              <a:rPr lang="en-GB" sz="2200" i="1" dirty="0">
                <a:latin typeface="+mj-lt"/>
              </a:rPr>
              <a:t> </a:t>
            </a:r>
            <a:r>
              <a:rPr lang="en-GB" sz="2200" i="1" dirty="0" err="1">
                <a:latin typeface="+mj-lt"/>
              </a:rPr>
              <a:t>vpliva</a:t>
            </a:r>
            <a:r>
              <a:rPr lang="en-GB" sz="2200" i="1" dirty="0">
                <a:latin typeface="+mj-lt"/>
              </a:rPr>
              <a:t> </a:t>
            </a:r>
            <a:r>
              <a:rPr lang="en-GB" sz="2200" i="1" dirty="0" err="1">
                <a:latin typeface="+mj-lt"/>
              </a:rPr>
              <a:t>na</a:t>
            </a:r>
            <a:r>
              <a:rPr lang="en-GB" sz="2200" i="1" dirty="0">
                <a:latin typeface="+mj-lt"/>
              </a:rPr>
              <a:t> to, </a:t>
            </a:r>
            <a:r>
              <a:rPr lang="en-GB" sz="2200" i="1" dirty="0" err="1">
                <a:latin typeface="+mj-lt"/>
              </a:rPr>
              <a:t>katere</a:t>
            </a:r>
            <a:r>
              <a:rPr lang="en-GB" sz="2200" i="1" dirty="0">
                <a:latin typeface="+mj-lt"/>
              </a:rPr>
              <a:t> </a:t>
            </a:r>
            <a:r>
              <a:rPr lang="en-GB" sz="2200" i="1" dirty="0" err="1">
                <a:latin typeface="+mj-lt"/>
              </a:rPr>
              <a:t>predmete</a:t>
            </a:r>
            <a:r>
              <a:rPr lang="en-GB" sz="2200" i="1" dirty="0">
                <a:latin typeface="+mj-lt"/>
              </a:rPr>
              <a:t> </a:t>
            </a:r>
            <a:r>
              <a:rPr lang="en-GB" sz="2200" i="1" dirty="0" err="1">
                <a:latin typeface="+mj-lt"/>
              </a:rPr>
              <a:t>poučujemo</a:t>
            </a:r>
            <a:r>
              <a:rPr lang="en-GB" sz="2200" i="1" dirty="0">
                <a:latin typeface="+mj-lt"/>
              </a:rPr>
              <a:t>, </a:t>
            </a:r>
            <a:r>
              <a:rPr lang="en-GB" sz="2200" i="1" dirty="0" err="1">
                <a:latin typeface="+mj-lt"/>
              </a:rPr>
              <a:t>kako</a:t>
            </a:r>
            <a:r>
              <a:rPr lang="en-GB" sz="2200" i="1" dirty="0">
                <a:latin typeface="+mj-lt"/>
              </a:rPr>
              <a:t> se </a:t>
            </a:r>
            <a:r>
              <a:rPr lang="en-GB" sz="2200" i="1" dirty="0" err="1">
                <a:latin typeface="+mj-lt"/>
              </a:rPr>
              <a:t>jih</a:t>
            </a:r>
            <a:r>
              <a:rPr lang="en-GB" sz="2200" i="1" dirty="0">
                <a:latin typeface="+mj-lt"/>
              </a:rPr>
              <a:t> </a:t>
            </a:r>
            <a:r>
              <a:rPr lang="en-GB" sz="2200" i="1" dirty="0" err="1">
                <a:latin typeface="+mj-lt"/>
              </a:rPr>
              <a:t>poučuje</a:t>
            </a:r>
            <a:r>
              <a:rPr lang="en-GB" sz="2200" i="1" dirty="0">
                <a:latin typeface="+mj-lt"/>
              </a:rPr>
              <a:t> in v </a:t>
            </a:r>
            <a:r>
              <a:rPr lang="en-GB" sz="2200" i="1" dirty="0" err="1">
                <a:latin typeface="+mj-lt"/>
              </a:rPr>
              <a:t>kakšnih</a:t>
            </a:r>
            <a:r>
              <a:rPr lang="en-GB" sz="2200" i="1" dirty="0">
                <a:latin typeface="+mj-lt"/>
              </a:rPr>
              <a:t> </a:t>
            </a:r>
            <a:r>
              <a:rPr lang="en-GB" sz="2200" i="1" dirty="0" err="1">
                <a:latin typeface="+mj-lt"/>
              </a:rPr>
              <a:t>vrstah</a:t>
            </a:r>
            <a:r>
              <a:rPr lang="en-GB" sz="2200" i="1" dirty="0">
                <a:latin typeface="+mj-lt"/>
              </a:rPr>
              <a:t> </a:t>
            </a:r>
            <a:r>
              <a:rPr lang="en-GB" sz="2200" i="1" dirty="0" err="1">
                <a:latin typeface="+mj-lt"/>
              </a:rPr>
              <a:t>učilnic</a:t>
            </a:r>
            <a:r>
              <a:rPr lang="en-GB" sz="2200" i="1" dirty="0">
                <a:latin typeface="+mj-lt"/>
              </a:rPr>
              <a:t>. V tem </a:t>
            </a:r>
            <a:r>
              <a:rPr lang="en-GB" sz="2200" i="1" dirty="0" err="1">
                <a:latin typeface="+mj-lt"/>
              </a:rPr>
              <a:t>smislu</a:t>
            </a:r>
            <a:r>
              <a:rPr lang="en-GB" sz="2200" i="1" dirty="0">
                <a:latin typeface="+mj-lt"/>
              </a:rPr>
              <a:t> </a:t>
            </a:r>
            <a:r>
              <a:rPr lang="en-GB" sz="2200" i="1" dirty="0" err="1">
                <a:latin typeface="+mj-lt"/>
              </a:rPr>
              <a:t>vzgoja</a:t>
            </a:r>
            <a:r>
              <a:rPr lang="en-GB" sz="2200" i="1" dirty="0">
                <a:latin typeface="+mj-lt"/>
              </a:rPr>
              <a:t> </a:t>
            </a:r>
            <a:r>
              <a:rPr lang="en-GB" sz="2200" i="1" dirty="0" err="1">
                <a:latin typeface="+mj-lt"/>
              </a:rPr>
              <a:t>za</a:t>
            </a:r>
            <a:r>
              <a:rPr lang="en-GB" sz="2200" i="1" dirty="0">
                <a:latin typeface="+mj-lt"/>
              </a:rPr>
              <a:t> </a:t>
            </a:r>
            <a:r>
              <a:rPr lang="en-GB" sz="2200" i="1" dirty="0" err="1">
                <a:latin typeface="+mj-lt"/>
              </a:rPr>
              <a:t>državljanstvo</a:t>
            </a:r>
            <a:r>
              <a:rPr lang="en-GB" sz="2200" i="1" dirty="0">
                <a:latin typeface="+mj-lt"/>
              </a:rPr>
              <a:t> </a:t>
            </a:r>
            <a:r>
              <a:rPr lang="en-GB" sz="2200" i="1" dirty="0" err="1">
                <a:latin typeface="+mj-lt"/>
              </a:rPr>
              <a:t>ni</a:t>
            </a:r>
            <a:r>
              <a:rPr lang="en-GB" sz="2200" i="1" dirty="0">
                <a:latin typeface="+mj-lt"/>
              </a:rPr>
              <a:t> </a:t>
            </a:r>
            <a:r>
              <a:rPr lang="en-GB" sz="2200" i="1" dirty="0" err="1">
                <a:latin typeface="+mj-lt"/>
              </a:rPr>
              <a:t>osamljena</a:t>
            </a:r>
            <a:r>
              <a:rPr lang="en-GB" sz="2200" i="1" dirty="0">
                <a:latin typeface="+mj-lt"/>
              </a:rPr>
              <a:t> </a:t>
            </a:r>
            <a:r>
              <a:rPr lang="en-GB" sz="2200" i="1" dirty="0" err="1">
                <a:latin typeface="+mj-lt"/>
              </a:rPr>
              <a:t>podmnožica</a:t>
            </a:r>
            <a:r>
              <a:rPr lang="en-GB" sz="2200" i="1" dirty="0">
                <a:latin typeface="+mj-lt"/>
              </a:rPr>
              <a:t> </a:t>
            </a:r>
            <a:r>
              <a:rPr lang="en-GB" sz="2200" i="1" dirty="0" err="1">
                <a:latin typeface="+mj-lt"/>
              </a:rPr>
              <a:t>kurikula</a:t>
            </a:r>
            <a:r>
              <a:rPr lang="en-GB" sz="2200" i="1" dirty="0">
                <a:latin typeface="+mj-lt"/>
              </a:rPr>
              <a:t>, </a:t>
            </a:r>
            <a:r>
              <a:rPr lang="en-GB" sz="2200" i="1" dirty="0" err="1">
                <a:latin typeface="+mj-lt"/>
              </a:rPr>
              <a:t>temveč</a:t>
            </a:r>
            <a:r>
              <a:rPr lang="en-GB" sz="2200" i="1" dirty="0">
                <a:latin typeface="+mj-lt"/>
              </a:rPr>
              <a:t> je </a:t>
            </a:r>
            <a:r>
              <a:rPr lang="en-GB" sz="2200" i="1" dirty="0" err="1">
                <a:latin typeface="+mj-lt"/>
              </a:rPr>
              <a:t>eden</a:t>
            </a:r>
            <a:r>
              <a:rPr lang="en-GB" sz="2200" i="1" dirty="0">
                <a:latin typeface="+mj-lt"/>
              </a:rPr>
              <a:t> od </a:t>
            </a:r>
            <a:r>
              <a:rPr lang="en-GB" sz="2200" i="1" dirty="0" err="1">
                <a:latin typeface="+mj-lt"/>
              </a:rPr>
              <a:t>ciljev</a:t>
            </a:r>
            <a:r>
              <a:rPr lang="en-GB" sz="2200" i="1" dirty="0">
                <a:latin typeface="+mj-lt"/>
              </a:rPr>
              <a:t> </a:t>
            </a:r>
            <a:r>
              <a:rPr lang="en-GB" sz="2200" i="1" dirty="0" err="1">
                <a:latin typeface="+mj-lt"/>
              </a:rPr>
              <a:t>temeljnih</a:t>
            </a:r>
            <a:r>
              <a:rPr lang="en-GB" sz="2200" i="1" dirty="0">
                <a:latin typeface="+mj-lt"/>
              </a:rPr>
              <a:t> </a:t>
            </a:r>
            <a:r>
              <a:rPr lang="en-GB" sz="2200" i="1" dirty="0" err="1">
                <a:latin typeface="+mj-lt"/>
              </a:rPr>
              <a:t>ciljev</a:t>
            </a:r>
            <a:r>
              <a:rPr lang="en-GB" sz="2200" i="1" dirty="0">
                <a:latin typeface="+mj-lt"/>
              </a:rPr>
              <a:t> oz. </a:t>
            </a:r>
            <a:r>
              <a:rPr lang="en-GB" sz="2200" i="1" dirty="0" err="1">
                <a:latin typeface="+mj-lt"/>
              </a:rPr>
              <a:t>načel</a:t>
            </a:r>
            <a:r>
              <a:rPr lang="en-GB" sz="2200" i="1" dirty="0">
                <a:latin typeface="+mj-lt"/>
              </a:rPr>
              <a:t>, </a:t>
            </a:r>
            <a:r>
              <a:rPr lang="en-GB" sz="2200" i="1" dirty="0" err="1">
                <a:latin typeface="+mj-lt"/>
              </a:rPr>
              <a:t>ki</a:t>
            </a:r>
            <a:r>
              <a:rPr lang="en-GB" sz="2200" i="1" dirty="0">
                <a:latin typeface="+mj-lt"/>
              </a:rPr>
              <a:t> </a:t>
            </a:r>
            <a:r>
              <a:rPr lang="en-GB" sz="2200" i="1" dirty="0" err="1">
                <a:latin typeface="+mj-lt"/>
              </a:rPr>
              <a:t>oblikujejo</a:t>
            </a:r>
            <a:r>
              <a:rPr lang="en-GB" sz="2200" i="1" dirty="0">
                <a:latin typeface="+mj-lt"/>
              </a:rPr>
              <a:t> </a:t>
            </a:r>
            <a:r>
              <a:rPr lang="en-GB" sz="2200" i="1" dirty="0" err="1">
                <a:latin typeface="+mj-lt"/>
              </a:rPr>
              <a:t>celoten</a:t>
            </a:r>
            <a:r>
              <a:rPr lang="en-GB" sz="2200" i="1" dirty="0">
                <a:latin typeface="+mj-lt"/>
              </a:rPr>
              <a:t> </a:t>
            </a:r>
            <a:r>
              <a:rPr lang="en-GB" sz="2200" i="1" dirty="0" err="1" smtClean="0">
                <a:latin typeface="+mj-lt"/>
              </a:rPr>
              <a:t>kurikul</a:t>
            </a:r>
            <a:r>
              <a:rPr lang="sl-SI" sz="2200" i="1" dirty="0" smtClean="0">
                <a:latin typeface="+mj-lt"/>
              </a:rPr>
              <a:t>.</a:t>
            </a:r>
            <a:r>
              <a:rPr lang="en-GB" sz="2200" i="1" dirty="0" smtClean="0">
                <a:latin typeface="+mj-lt"/>
              </a:rPr>
              <a:t> </a:t>
            </a:r>
            <a:r>
              <a:rPr lang="sl-SI" sz="2200" i="1" dirty="0" smtClean="0">
                <a:latin typeface="+mj-lt"/>
              </a:rPr>
              <a:t>    </a:t>
            </a:r>
          </a:p>
          <a:p>
            <a:pPr marL="411480" lvl="1" indent="0" algn="just">
              <a:buNone/>
            </a:pPr>
            <a:r>
              <a:rPr lang="en-GB" sz="2200" dirty="0" smtClean="0">
                <a:latin typeface="+mj-lt"/>
              </a:rPr>
              <a:t>(</a:t>
            </a:r>
            <a:r>
              <a:rPr lang="sl-SI" sz="2200" dirty="0" smtClean="0">
                <a:latin typeface="+mj-lt"/>
              </a:rPr>
              <a:t>Will </a:t>
            </a:r>
            <a:r>
              <a:rPr lang="en-GB" sz="2200" dirty="0" err="1" smtClean="0">
                <a:latin typeface="+mj-lt"/>
              </a:rPr>
              <a:t>Kymlicka</a:t>
            </a:r>
            <a:r>
              <a:rPr lang="en-GB" sz="2200" dirty="0" smtClean="0">
                <a:latin typeface="+mj-lt"/>
              </a:rPr>
              <a:t>)</a:t>
            </a:r>
            <a:endParaRPr lang="sl-SI" sz="2200" dirty="0">
              <a:latin typeface="+mj-lt"/>
            </a:endParaRPr>
          </a:p>
        </p:txBody>
      </p:sp>
    </p:spTree>
    <p:extLst>
      <p:ext uri="{BB962C8B-B14F-4D97-AF65-F5344CB8AC3E}">
        <p14:creationId xmlns:p14="http://schemas.microsoft.com/office/powerpoint/2010/main" val="384360457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l-SI" sz="3200" b="1" dirty="0" smtClean="0"/>
              <a:t>DRŽAVLJANSKE VRLINE</a:t>
            </a:r>
            <a:endParaRPr lang="sl-SI" sz="3200" b="1" dirty="0"/>
          </a:p>
        </p:txBody>
      </p:sp>
      <p:sp>
        <p:nvSpPr>
          <p:cNvPr id="3" name="Content Placeholder 2"/>
          <p:cNvSpPr>
            <a:spLocks noGrp="1"/>
          </p:cNvSpPr>
          <p:nvPr>
            <p:ph idx="1"/>
          </p:nvPr>
        </p:nvSpPr>
        <p:spPr>
          <a:xfrm>
            <a:off x="179512" y="1752600"/>
            <a:ext cx="8784976" cy="4844752"/>
          </a:xfrm>
        </p:spPr>
        <p:txBody>
          <a:bodyPr/>
          <a:lstStyle/>
          <a:p>
            <a:pPr marL="114300" indent="0" algn="just">
              <a:buNone/>
            </a:pPr>
            <a:r>
              <a:rPr lang="sl-SI" dirty="0" smtClean="0">
                <a:latin typeface="+mj-lt"/>
              </a:rPr>
              <a:t>Katere so temeljne državljanske vrline, ki jih je potrebno kultivirati pri državljanih kot polno sodelujočih članih politične skupnosti in kakšno je razmerje med njimi?</a:t>
            </a:r>
          </a:p>
          <a:p>
            <a:pPr marL="114300" indent="0" algn="just">
              <a:buNone/>
            </a:pPr>
            <a:endParaRPr lang="sl-SI" sz="400" dirty="0" smtClean="0">
              <a:latin typeface="+mj-lt"/>
            </a:endParaRPr>
          </a:p>
          <a:p>
            <a:pPr algn="just"/>
            <a:r>
              <a:rPr lang="sl-SI" dirty="0" smtClean="0">
                <a:latin typeface="+mj-lt"/>
              </a:rPr>
              <a:t>Na eni strani imamo t.i. </a:t>
            </a:r>
            <a:r>
              <a:rPr lang="sl-SI" dirty="0" smtClean="0">
                <a:latin typeface="+mj-lt"/>
              </a:rPr>
              <a:t>»</a:t>
            </a:r>
            <a:r>
              <a:rPr lang="sl-SI" dirty="0" smtClean="0">
                <a:latin typeface="+mj-lt"/>
              </a:rPr>
              <a:t>minimalistično</a:t>
            </a:r>
            <a:r>
              <a:rPr lang="sl-SI" dirty="0" smtClean="0">
                <a:latin typeface="+mj-lt"/>
              </a:rPr>
              <a:t>«</a:t>
            </a:r>
            <a:r>
              <a:rPr lang="sl-SI" dirty="0" smtClean="0">
                <a:latin typeface="+mj-lt"/>
              </a:rPr>
              <a:t> </a:t>
            </a:r>
            <a:r>
              <a:rPr lang="sl-SI" dirty="0" smtClean="0">
                <a:latin typeface="+mj-lt"/>
              </a:rPr>
              <a:t>državljansko vzgojo, kjer je cilj primarno kultiviranje tolerance in pripadnosti skupnosti/patriotizma;</a:t>
            </a:r>
          </a:p>
          <a:p>
            <a:pPr algn="just"/>
            <a:endParaRPr lang="sl-SI" sz="800" dirty="0">
              <a:latin typeface="+mj-lt"/>
            </a:endParaRPr>
          </a:p>
          <a:p>
            <a:pPr algn="just"/>
            <a:r>
              <a:rPr lang="sl-SI" dirty="0" smtClean="0">
                <a:latin typeface="+mj-lt"/>
              </a:rPr>
              <a:t>Na drugi strani imamo t.i. </a:t>
            </a:r>
            <a:r>
              <a:rPr lang="sl-SI" dirty="0" smtClean="0">
                <a:latin typeface="+mj-lt"/>
              </a:rPr>
              <a:t>»</a:t>
            </a:r>
            <a:r>
              <a:rPr lang="sl-SI" dirty="0" smtClean="0">
                <a:latin typeface="+mj-lt"/>
              </a:rPr>
              <a:t>maksimalistično</a:t>
            </a:r>
            <a:r>
              <a:rPr lang="sl-SI" dirty="0" smtClean="0">
                <a:latin typeface="+mj-lt"/>
              </a:rPr>
              <a:t>«</a:t>
            </a:r>
            <a:r>
              <a:rPr lang="sl-SI" dirty="0" smtClean="0">
                <a:latin typeface="+mj-lt"/>
              </a:rPr>
              <a:t> </a:t>
            </a:r>
            <a:r>
              <a:rPr lang="sl-SI" dirty="0" smtClean="0">
                <a:latin typeface="+mj-lt"/>
              </a:rPr>
              <a:t>državljansko vzgojo in s tem povezano pojmovanje državljanskih vrlin. Najpomembnejši cilj je kultiviranje kritičnega mišljenja in </a:t>
            </a:r>
            <a:r>
              <a:rPr lang="sl-SI" dirty="0" err="1" smtClean="0">
                <a:latin typeface="+mj-lt"/>
              </a:rPr>
              <a:t>deliberativne</a:t>
            </a:r>
            <a:r>
              <a:rPr lang="sl-SI" dirty="0" smtClean="0">
                <a:latin typeface="+mj-lt"/>
              </a:rPr>
              <a:t> odličnosti ter medsebojnega spoštovanja.</a:t>
            </a:r>
            <a:endParaRPr lang="sl-SI" dirty="0">
              <a:latin typeface="+mj-lt"/>
            </a:endParaRPr>
          </a:p>
        </p:txBody>
      </p:sp>
    </p:spTree>
    <p:extLst>
      <p:ext uri="{BB962C8B-B14F-4D97-AF65-F5344CB8AC3E}">
        <p14:creationId xmlns:p14="http://schemas.microsoft.com/office/powerpoint/2010/main" val="3582656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z="3200" b="1" dirty="0" smtClean="0"/>
              <a:t>KAKO NAPREJ?</a:t>
            </a:r>
            <a:endParaRPr lang="sl-SI" sz="3200" b="1" dirty="0"/>
          </a:p>
        </p:txBody>
      </p:sp>
      <p:sp>
        <p:nvSpPr>
          <p:cNvPr id="3" name="Content Placeholder 2"/>
          <p:cNvSpPr>
            <a:spLocks noGrp="1"/>
          </p:cNvSpPr>
          <p:nvPr>
            <p:ph idx="1"/>
          </p:nvPr>
        </p:nvSpPr>
        <p:spPr>
          <a:xfrm>
            <a:off x="179512" y="1752600"/>
            <a:ext cx="8712968" cy="4373563"/>
          </a:xfrm>
        </p:spPr>
        <p:txBody>
          <a:bodyPr/>
          <a:lstStyle/>
          <a:p>
            <a:pPr marL="114300" indent="0" algn="just">
              <a:buNone/>
            </a:pPr>
            <a:r>
              <a:rPr lang="sl-SI" dirty="0" smtClean="0">
                <a:latin typeface="+mj-lt"/>
              </a:rPr>
              <a:t>Osnovni problem državljanske vzgoje v sodobni pluralnih družbi tako ni </a:t>
            </a:r>
            <a:r>
              <a:rPr lang="sl-SI" dirty="0" smtClean="0">
                <a:latin typeface="+mj-lt"/>
              </a:rPr>
              <a:t>zgolj in samo kultiviranje </a:t>
            </a:r>
            <a:r>
              <a:rPr lang="sl-SI" dirty="0" smtClean="0">
                <a:latin typeface="+mj-lt"/>
              </a:rPr>
              <a:t>državljanskih vrlin </a:t>
            </a:r>
            <a:r>
              <a:rPr lang="sl-SI" dirty="0" smtClean="0">
                <a:latin typeface="+mj-lt"/>
              </a:rPr>
              <a:t>temveč oblikovanje </a:t>
            </a:r>
            <a:r>
              <a:rPr lang="sl-SI" dirty="0" smtClean="0">
                <a:latin typeface="+mj-lt"/>
              </a:rPr>
              <a:t>programa, ki bo skladen tako z idealom državljanske enakosti kakor tudi z idealom enakosti spoštovanja.</a:t>
            </a:r>
          </a:p>
          <a:p>
            <a:pPr marL="114300" indent="0" algn="just">
              <a:buNone/>
            </a:pPr>
            <a:endParaRPr lang="sl-SI" sz="400" dirty="0" smtClean="0">
              <a:latin typeface="+mj-lt"/>
            </a:endParaRPr>
          </a:p>
          <a:p>
            <a:pPr marL="114300" indent="0" algn="just">
              <a:buNone/>
            </a:pPr>
            <a:r>
              <a:rPr lang="sl-SI" dirty="0" smtClean="0">
                <a:latin typeface="+mj-lt"/>
              </a:rPr>
              <a:t>Prav zaradi zgoraj predstavljenih problemov, dilem in izzivov je projekt državljanske vzgoje v sodobni pluralni družbi tako </a:t>
            </a:r>
            <a:r>
              <a:rPr lang="sl-SI" i="1" dirty="0" smtClean="0">
                <a:latin typeface="+mj-lt"/>
              </a:rPr>
              <a:t>aktualen </a:t>
            </a:r>
            <a:r>
              <a:rPr lang="sl-SI" dirty="0" smtClean="0">
                <a:latin typeface="+mj-lt"/>
              </a:rPr>
              <a:t>kakor tudi </a:t>
            </a:r>
            <a:r>
              <a:rPr lang="sl-SI" i="1" dirty="0" smtClean="0">
                <a:latin typeface="+mj-lt"/>
              </a:rPr>
              <a:t>nujen</a:t>
            </a:r>
            <a:r>
              <a:rPr lang="sl-SI" dirty="0" smtClean="0">
                <a:latin typeface="+mj-lt"/>
              </a:rPr>
              <a:t>.</a:t>
            </a:r>
            <a:endParaRPr lang="sl-SI" dirty="0">
              <a:latin typeface="+mj-lt"/>
            </a:endParaRPr>
          </a:p>
        </p:txBody>
      </p:sp>
    </p:spTree>
    <p:extLst>
      <p:ext uri="{BB962C8B-B14F-4D97-AF65-F5344CB8AC3E}">
        <p14:creationId xmlns:p14="http://schemas.microsoft.com/office/powerpoint/2010/main" val="402599524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l-SI" sz="3200" b="1" dirty="0" smtClean="0"/>
              <a:t>SODOBNI IZZIVI </a:t>
            </a:r>
            <a:br>
              <a:rPr lang="sl-SI" sz="3200" b="1" dirty="0" smtClean="0"/>
            </a:br>
            <a:r>
              <a:rPr lang="sl-SI" sz="3200" b="1" dirty="0" smtClean="0"/>
              <a:t>DRŽAVLJANSKE VZGOJE</a:t>
            </a:r>
            <a:endParaRPr lang="sl-SI" sz="3200" b="1" dirty="0"/>
          </a:p>
        </p:txBody>
      </p:sp>
      <p:sp>
        <p:nvSpPr>
          <p:cNvPr id="3" name="Content Placeholder 2"/>
          <p:cNvSpPr>
            <a:spLocks noGrp="1"/>
          </p:cNvSpPr>
          <p:nvPr>
            <p:ph idx="1"/>
          </p:nvPr>
        </p:nvSpPr>
        <p:spPr>
          <a:xfrm>
            <a:off x="179512" y="1700808"/>
            <a:ext cx="8712968" cy="4968552"/>
          </a:xfrm>
        </p:spPr>
        <p:txBody>
          <a:bodyPr>
            <a:normAutofit lnSpcReduction="10000"/>
          </a:bodyPr>
          <a:lstStyle/>
          <a:p>
            <a:pPr marL="114300" indent="0" algn="just">
              <a:buNone/>
            </a:pPr>
            <a:r>
              <a:rPr lang="sl-SI" dirty="0" smtClean="0">
                <a:latin typeface="+mj-lt"/>
              </a:rPr>
              <a:t>Predstavitev</a:t>
            </a:r>
            <a:r>
              <a:rPr lang="en-GB" dirty="0" smtClean="0">
                <a:latin typeface="+mj-lt"/>
              </a:rPr>
              <a:t> problem</a:t>
            </a:r>
            <a:r>
              <a:rPr lang="sl-SI" dirty="0" err="1" smtClean="0">
                <a:latin typeface="+mj-lt"/>
              </a:rPr>
              <a:t>ov</a:t>
            </a:r>
            <a:r>
              <a:rPr lang="en-GB" dirty="0" smtClean="0">
                <a:latin typeface="+mj-lt"/>
              </a:rPr>
              <a:t>, </a:t>
            </a:r>
            <a:r>
              <a:rPr lang="en-GB" dirty="0" err="1" smtClean="0">
                <a:latin typeface="+mj-lt"/>
              </a:rPr>
              <a:t>dilem</a:t>
            </a:r>
            <a:r>
              <a:rPr lang="en-GB" dirty="0" smtClean="0">
                <a:latin typeface="+mj-lt"/>
              </a:rPr>
              <a:t> </a:t>
            </a:r>
            <a:r>
              <a:rPr lang="en-GB" dirty="0">
                <a:latin typeface="+mj-lt"/>
              </a:rPr>
              <a:t>in </a:t>
            </a:r>
            <a:r>
              <a:rPr lang="en-GB" dirty="0" err="1" smtClean="0">
                <a:latin typeface="+mj-lt"/>
              </a:rPr>
              <a:t>izziv</a:t>
            </a:r>
            <a:r>
              <a:rPr lang="sl-SI" dirty="0" err="1" smtClean="0">
                <a:latin typeface="+mj-lt"/>
              </a:rPr>
              <a:t>ov</a:t>
            </a:r>
            <a:r>
              <a:rPr lang="en-GB" dirty="0" smtClean="0">
                <a:latin typeface="+mj-lt"/>
              </a:rPr>
              <a:t> </a:t>
            </a:r>
            <a:r>
              <a:rPr lang="en-GB" dirty="0" err="1">
                <a:latin typeface="+mj-lt"/>
              </a:rPr>
              <a:t>državljanske</a:t>
            </a:r>
            <a:r>
              <a:rPr lang="en-GB" dirty="0">
                <a:latin typeface="+mj-lt"/>
              </a:rPr>
              <a:t> </a:t>
            </a:r>
            <a:r>
              <a:rPr lang="en-GB" dirty="0" err="1" smtClean="0">
                <a:latin typeface="+mj-lt"/>
              </a:rPr>
              <a:t>vzgoje</a:t>
            </a:r>
            <a:r>
              <a:rPr lang="en-GB" dirty="0" smtClean="0">
                <a:latin typeface="+mj-lt"/>
              </a:rPr>
              <a:t> </a:t>
            </a:r>
            <a:r>
              <a:rPr lang="en-GB" dirty="0">
                <a:latin typeface="+mj-lt"/>
              </a:rPr>
              <a:t>v </a:t>
            </a:r>
            <a:r>
              <a:rPr lang="en-GB" dirty="0" err="1">
                <a:latin typeface="+mj-lt"/>
              </a:rPr>
              <a:t>sodobni</a:t>
            </a:r>
            <a:r>
              <a:rPr lang="en-GB" dirty="0">
                <a:latin typeface="+mj-lt"/>
              </a:rPr>
              <a:t> </a:t>
            </a:r>
            <a:r>
              <a:rPr lang="en-GB" dirty="0" err="1">
                <a:latin typeface="+mj-lt"/>
              </a:rPr>
              <a:t>pluralni</a:t>
            </a:r>
            <a:r>
              <a:rPr lang="en-GB" dirty="0">
                <a:latin typeface="+mj-lt"/>
              </a:rPr>
              <a:t> </a:t>
            </a:r>
            <a:r>
              <a:rPr lang="en-GB" dirty="0" err="1">
                <a:latin typeface="+mj-lt"/>
              </a:rPr>
              <a:t>družbi</a:t>
            </a:r>
            <a:r>
              <a:rPr lang="en-GB" dirty="0">
                <a:latin typeface="+mj-lt"/>
              </a:rPr>
              <a:t> </a:t>
            </a:r>
            <a:r>
              <a:rPr lang="en-GB" dirty="0" err="1">
                <a:latin typeface="+mj-lt"/>
              </a:rPr>
              <a:t>ter</a:t>
            </a:r>
            <a:r>
              <a:rPr lang="en-GB" dirty="0">
                <a:latin typeface="+mj-lt"/>
              </a:rPr>
              <a:t> </a:t>
            </a:r>
            <a:r>
              <a:rPr lang="en-GB" dirty="0" err="1" smtClean="0">
                <a:latin typeface="+mj-lt"/>
              </a:rPr>
              <a:t>vlog</a:t>
            </a:r>
            <a:r>
              <a:rPr lang="sl-SI" dirty="0" smtClean="0">
                <a:latin typeface="+mj-lt"/>
              </a:rPr>
              <a:t>e</a:t>
            </a:r>
            <a:r>
              <a:rPr lang="en-GB" dirty="0" smtClean="0">
                <a:latin typeface="+mj-lt"/>
              </a:rPr>
              <a:t> </a:t>
            </a:r>
            <a:r>
              <a:rPr lang="en-GB" dirty="0">
                <a:latin typeface="+mj-lt"/>
              </a:rPr>
              <a:t>in </a:t>
            </a:r>
            <a:r>
              <a:rPr lang="en-GB" dirty="0" err="1" smtClean="0">
                <a:latin typeface="+mj-lt"/>
              </a:rPr>
              <a:t>pomen</a:t>
            </a:r>
            <a:r>
              <a:rPr lang="sl-SI" dirty="0" smtClean="0">
                <a:latin typeface="+mj-lt"/>
              </a:rPr>
              <a:t>a</a:t>
            </a:r>
            <a:r>
              <a:rPr lang="en-GB" dirty="0" smtClean="0">
                <a:latin typeface="+mj-lt"/>
              </a:rPr>
              <a:t> </a:t>
            </a:r>
            <a:r>
              <a:rPr lang="en-GB" dirty="0" err="1" smtClean="0">
                <a:latin typeface="+mj-lt"/>
              </a:rPr>
              <a:t>kultiviranja</a:t>
            </a:r>
            <a:r>
              <a:rPr lang="en-GB" dirty="0" smtClean="0">
                <a:latin typeface="+mj-lt"/>
              </a:rPr>
              <a:t> </a:t>
            </a:r>
            <a:r>
              <a:rPr lang="en-GB" dirty="0" err="1">
                <a:latin typeface="+mj-lt"/>
              </a:rPr>
              <a:t>državljanskih</a:t>
            </a:r>
            <a:r>
              <a:rPr lang="en-GB" dirty="0">
                <a:latin typeface="+mj-lt"/>
              </a:rPr>
              <a:t> </a:t>
            </a:r>
            <a:r>
              <a:rPr lang="en-GB" dirty="0" err="1">
                <a:latin typeface="+mj-lt"/>
              </a:rPr>
              <a:t>vrlin</a:t>
            </a:r>
            <a:r>
              <a:rPr lang="en-GB" dirty="0">
                <a:latin typeface="+mj-lt"/>
              </a:rPr>
              <a:t> v </a:t>
            </a:r>
            <a:r>
              <a:rPr lang="en-GB" dirty="0" err="1">
                <a:latin typeface="+mj-lt"/>
              </a:rPr>
              <a:t>okviru</a:t>
            </a:r>
            <a:r>
              <a:rPr lang="en-GB" dirty="0">
                <a:latin typeface="+mj-lt"/>
              </a:rPr>
              <a:t> </a:t>
            </a:r>
            <a:r>
              <a:rPr lang="en-GB" dirty="0" err="1">
                <a:latin typeface="+mj-lt"/>
              </a:rPr>
              <a:t>javnega</a:t>
            </a:r>
            <a:r>
              <a:rPr lang="en-GB" dirty="0">
                <a:latin typeface="+mj-lt"/>
              </a:rPr>
              <a:t> </a:t>
            </a:r>
            <a:r>
              <a:rPr lang="en-GB" dirty="0" err="1">
                <a:latin typeface="+mj-lt"/>
              </a:rPr>
              <a:t>šolanja</a:t>
            </a:r>
            <a:r>
              <a:rPr lang="en-GB" dirty="0" smtClean="0">
                <a:latin typeface="+mj-lt"/>
              </a:rPr>
              <a:t>.</a:t>
            </a:r>
            <a:endParaRPr lang="sl-SI" dirty="0" smtClean="0">
              <a:latin typeface="+mj-lt"/>
            </a:endParaRPr>
          </a:p>
          <a:p>
            <a:pPr algn="just"/>
            <a:r>
              <a:rPr lang="sl-SI" i="1" dirty="0" smtClean="0">
                <a:latin typeface="+mj-lt"/>
              </a:rPr>
              <a:t>Uvodni del</a:t>
            </a:r>
            <a:r>
              <a:rPr lang="sl-SI" dirty="0" smtClean="0">
                <a:latin typeface="+mj-lt"/>
              </a:rPr>
              <a:t>: predstavitev osnovnih problemov in temeljnih vprašanj, </a:t>
            </a:r>
            <a:r>
              <a:rPr lang="sl-SI" dirty="0">
                <a:latin typeface="+mj-lt"/>
              </a:rPr>
              <a:t>s katerimi se soočajo sodobne teorije državljanske </a:t>
            </a:r>
            <a:r>
              <a:rPr lang="sl-SI" dirty="0" smtClean="0">
                <a:latin typeface="+mj-lt"/>
              </a:rPr>
              <a:t>vzgoje;</a:t>
            </a:r>
          </a:p>
          <a:p>
            <a:pPr algn="just"/>
            <a:r>
              <a:rPr lang="sl-SI" i="1" dirty="0">
                <a:latin typeface="+mj-lt"/>
              </a:rPr>
              <a:t>Osrednji del</a:t>
            </a:r>
            <a:r>
              <a:rPr lang="sl-SI" dirty="0">
                <a:latin typeface="+mj-lt"/>
              </a:rPr>
              <a:t>:</a:t>
            </a:r>
          </a:p>
          <a:p>
            <a:pPr lvl="1"/>
            <a:r>
              <a:rPr lang="en-GB" dirty="0" err="1">
                <a:latin typeface="+mj-lt"/>
              </a:rPr>
              <a:t>razvoj</a:t>
            </a:r>
            <a:r>
              <a:rPr lang="en-GB" dirty="0">
                <a:latin typeface="+mj-lt"/>
              </a:rPr>
              <a:t> </a:t>
            </a:r>
            <a:r>
              <a:rPr lang="en-GB" dirty="0" err="1">
                <a:latin typeface="+mj-lt"/>
              </a:rPr>
              <a:t>sodobnega</a:t>
            </a:r>
            <a:r>
              <a:rPr lang="en-GB" dirty="0">
                <a:latin typeface="+mj-lt"/>
              </a:rPr>
              <a:t> </a:t>
            </a:r>
            <a:r>
              <a:rPr lang="en-GB" dirty="0" err="1">
                <a:latin typeface="+mj-lt"/>
              </a:rPr>
              <a:t>pojmovanja</a:t>
            </a:r>
            <a:r>
              <a:rPr lang="en-GB" dirty="0">
                <a:latin typeface="+mj-lt"/>
              </a:rPr>
              <a:t> </a:t>
            </a:r>
            <a:r>
              <a:rPr lang="en-GB" dirty="0" err="1">
                <a:latin typeface="+mj-lt"/>
              </a:rPr>
              <a:t>državljanstva</a:t>
            </a:r>
            <a:r>
              <a:rPr lang="en-GB" dirty="0">
                <a:latin typeface="+mj-lt"/>
              </a:rPr>
              <a:t> in </a:t>
            </a:r>
            <a:r>
              <a:rPr lang="en-GB" dirty="0" err="1">
                <a:latin typeface="+mj-lt"/>
              </a:rPr>
              <a:t>državljanske</a:t>
            </a:r>
            <a:r>
              <a:rPr lang="en-GB" dirty="0">
                <a:latin typeface="+mj-lt"/>
              </a:rPr>
              <a:t> </a:t>
            </a:r>
            <a:r>
              <a:rPr lang="en-GB" dirty="0" err="1" smtClean="0">
                <a:latin typeface="+mj-lt"/>
              </a:rPr>
              <a:t>vzgoje</a:t>
            </a:r>
            <a:r>
              <a:rPr lang="sl-SI" dirty="0" smtClean="0">
                <a:latin typeface="+mj-lt"/>
              </a:rPr>
              <a:t>;</a:t>
            </a:r>
          </a:p>
          <a:p>
            <a:pPr lvl="1"/>
            <a:r>
              <a:rPr lang="en-GB" dirty="0" err="1">
                <a:latin typeface="+mj-lt"/>
              </a:rPr>
              <a:t>identifikacija</a:t>
            </a:r>
            <a:r>
              <a:rPr lang="en-GB" dirty="0">
                <a:latin typeface="+mj-lt"/>
              </a:rPr>
              <a:t> </a:t>
            </a:r>
            <a:r>
              <a:rPr lang="en-GB" dirty="0" err="1">
                <a:latin typeface="+mj-lt"/>
              </a:rPr>
              <a:t>temeljnih</a:t>
            </a:r>
            <a:r>
              <a:rPr lang="en-GB" dirty="0">
                <a:latin typeface="+mj-lt"/>
              </a:rPr>
              <a:t> </a:t>
            </a:r>
            <a:r>
              <a:rPr lang="en-GB" dirty="0" err="1">
                <a:latin typeface="+mj-lt"/>
              </a:rPr>
              <a:t>državljanskih</a:t>
            </a:r>
            <a:r>
              <a:rPr lang="en-GB" dirty="0">
                <a:latin typeface="+mj-lt"/>
              </a:rPr>
              <a:t> </a:t>
            </a:r>
            <a:r>
              <a:rPr lang="en-GB" dirty="0" err="1">
                <a:latin typeface="+mj-lt"/>
              </a:rPr>
              <a:t>vrlin</a:t>
            </a:r>
            <a:r>
              <a:rPr lang="en-GB" dirty="0">
                <a:latin typeface="+mj-lt"/>
              </a:rPr>
              <a:t> [</a:t>
            </a:r>
            <a:r>
              <a:rPr lang="en-GB" dirty="0" err="1">
                <a:latin typeface="+mj-lt"/>
              </a:rPr>
              <a:t>kritično</a:t>
            </a:r>
            <a:r>
              <a:rPr lang="en-GB" dirty="0">
                <a:latin typeface="+mj-lt"/>
              </a:rPr>
              <a:t> </a:t>
            </a:r>
            <a:r>
              <a:rPr lang="en-GB" dirty="0" err="1">
                <a:latin typeface="+mj-lt"/>
              </a:rPr>
              <a:t>mišljenje</a:t>
            </a:r>
            <a:r>
              <a:rPr lang="en-GB" dirty="0">
                <a:latin typeface="+mj-lt"/>
              </a:rPr>
              <a:t>/</a:t>
            </a:r>
            <a:r>
              <a:rPr lang="en-GB" dirty="0" err="1">
                <a:latin typeface="+mj-lt"/>
              </a:rPr>
              <a:t>javna</a:t>
            </a:r>
            <a:r>
              <a:rPr lang="en-GB" dirty="0">
                <a:latin typeface="+mj-lt"/>
              </a:rPr>
              <a:t> </a:t>
            </a:r>
            <a:r>
              <a:rPr lang="en-GB" dirty="0" err="1">
                <a:latin typeface="+mj-lt"/>
              </a:rPr>
              <a:t>razumnost</a:t>
            </a:r>
            <a:r>
              <a:rPr lang="en-GB" dirty="0">
                <a:latin typeface="+mj-lt"/>
              </a:rPr>
              <a:t>, </a:t>
            </a:r>
            <a:r>
              <a:rPr lang="en-GB" dirty="0" err="1">
                <a:latin typeface="+mj-lt"/>
              </a:rPr>
              <a:t>toleranca</a:t>
            </a:r>
            <a:r>
              <a:rPr lang="en-GB" dirty="0">
                <a:latin typeface="+mj-lt"/>
              </a:rPr>
              <a:t> in </a:t>
            </a:r>
            <a:r>
              <a:rPr lang="en-GB" dirty="0" err="1">
                <a:latin typeface="+mj-lt"/>
              </a:rPr>
              <a:t>medsebojno</a:t>
            </a:r>
            <a:r>
              <a:rPr lang="en-GB" dirty="0">
                <a:latin typeface="+mj-lt"/>
              </a:rPr>
              <a:t> </a:t>
            </a:r>
            <a:r>
              <a:rPr lang="en-GB" dirty="0" err="1">
                <a:latin typeface="+mj-lt"/>
              </a:rPr>
              <a:t>spoštovanje</a:t>
            </a:r>
            <a:r>
              <a:rPr lang="en-GB" dirty="0">
                <a:latin typeface="+mj-lt"/>
              </a:rPr>
              <a:t>, </a:t>
            </a:r>
            <a:r>
              <a:rPr lang="en-GB" dirty="0" err="1">
                <a:latin typeface="+mj-lt"/>
              </a:rPr>
              <a:t>patriotizem</a:t>
            </a:r>
            <a:r>
              <a:rPr lang="en-GB" dirty="0">
                <a:latin typeface="+mj-lt"/>
              </a:rPr>
              <a:t>]; </a:t>
            </a:r>
            <a:endParaRPr lang="sl-SI" dirty="0" smtClean="0">
              <a:latin typeface="+mj-lt"/>
            </a:endParaRPr>
          </a:p>
          <a:p>
            <a:pPr lvl="1"/>
            <a:r>
              <a:rPr lang="en-GB" dirty="0" err="1">
                <a:latin typeface="+mj-lt"/>
              </a:rPr>
              <a:t>pregled</a:t>
            </a:r>
            <a:r>
              <a:rPr lang="en-GB" dirty="0">
                <a:latin typeface="+mj-lt"/>
              </a:rPr>
              <a:t> </a:t>
            </a:r>
            <a:r>
              <a:rPr lang="en-GB" dirty="0" err="1">
                <a:latin typeface="+mj-lt"/>
              </a:rPr>
              <a:t>posameznih</a:t>
            </a:r>
            <a:r>
              <a:rPr lang="en-GB" dirty="0">
                <a:latin typeface="+mj-lt"/>
              </a:rPr>
              <a:t> </a:t>
            </a:r>
            <a:r>
              <a:rPr lang="en-GB" dirty="0" err="1">
                <a:latin typeface="+mj-lt"/>
              </a:rPr>
              <a:t>modelov</a:t>
            </a:r>
            <a:r>
              <a:rPr lang="en-GB" dirty="0">
                <a:latin typeface="+mj-lt"/>
              </a:rPr>
              <a:t> </a:t>
            </a:r>
            <a:r>
              <a:rPr lang="en-GB" dirty="0" err="1">
                <a:latin typeface="+mj-lt"/>
              </a:rPr>
              <a:t>državljanske</a:t>
            </a:r>
            <a:r>
              <a:rPr lang="en-GB" dirty="0">
                <a:latin typeface="+mj-lt"/>
              </a:rPr>
              <a:t> </a:t>
            </a:r>
            <a:r>
              <a:rPr lang="en-GB" dirty="0" err="1">
                <a:latin typeface="+mj-lt"/>
              </a:rPr>
              <a:t>vzgoje</a:t>
            </a:r>
            <a:r>
              <a:rPr lang="en-GB" dirty="0">
                <a:latin typeface="+mj-lt"/>
              </a:rPr>
              <a:t> oz. </a:t>
            </a:r>
            <a:r>
              <a:rPr lang="en-GB" dirty="0" err="1">
                <a:latin typeface="+mj-lt"/>
              </a:rPr>
              <a:t>kultiviranja</a:t>
            </a:r>
            <a:r>
              <a:rPr lang="en-GB" dirty="0">
                <a:latin typeface="+mj-lt"/>
              </a:rPr>
              <a:t> </a:t>
            </a:r>
            <a:r>
              <a:rPr lang="en-GB" dirty="0" err="1">
                <a:latin typeface="+mj-lt"/>
              </a:rPr>
              <a:t>državljanskih</a:t>
            </a:r>
            <a:r>
              <a:rPr lang="en-GB" dirty="0">
                <a:latin typeface="+mj-lt"/>
              </a:rPr>
              <a:t> </a:t>
            </a:r>
            <a:r>
              <a:rPr lang="en-GB" dirty="0" err="1">
                <a:latin typeface="+mj-lt"/>
              </a:rPr>
              <a:t>vrlin</a:t>
            </a:r>
            <a:r>
              <a:rPr lang="en-GB" dirty="0">
                <a:latin typeface="+mj-lt"/>
              </a:rPr>
              <a:t>.</a:t>
            </a:r>
            <a:endParaRPr lang="sl-SI" dirty="0">
              <a:latin typeface="+mj-lt"/>
            </a:endParaRPr>
          </a:p>
          <a:p>
            <a:pPr algn="just"/>
            <a:r>
              <a:rPr lang="sl-SI" i="1" dirty="0" smtClean="0">
                <a:latin typeface="+mj-lt"/>
              </a:rPr>
              <a:t>Sklepni </a:t>
            </a:r>
            <a:r>
              <a:rPr lang="sl-SI" i="1" dirty="0">
                <a:latin typeface="+mj-lt"/>
              </a:rPr>
              <a:t>del</a:t>
            </a:r>
            <a:r>
              <a:rPr lang="sl-SI" dirty="0" smtClean="0">
                <a:latin typeface="+mj-lt"/>
              </a:rPr>
              <a:t>: uskladitev dveh idealov sodobne demokratične družbe (</a:t>
            </a:r>
            <a:r>
              <a:rPr lang="sl-SI" i="1" dirty="0" smtClean="0">
                <a:latin typeface="+mj-lt"/>
              </a:rPr>
              <a:t>državljanska enakost </a:t>
            </a:r>
            <a:r>
              <a:rPr lang="sl-SI" dirty="0" smtClean="0">
                <a:latin typeface="+mj-lt"/>
              </a:rPr>
              <a:t>in </a:t>
            </a:r>
            <a:r>
              <a:rPr lang="sl-SI" i="1" dirty="0" smtClean="0">
                <a:latin typeface="+mj-lt"/>
              </a:rPr>
              <a:t>enakost spoštovanja</a:t>
            </a:r>
            <a:r>
              <a:rPr lang="sl-SI" dirty="0" smtClean="0">
                <a:latin typeface="+mj-lt"/>
              </a:rPr>
              <a:t>)</a:t>
            </a:r>
            <a:endParaRPr lang="sl-SI" dirty="0">
              <a:latin typeface="+mj-lt"/>
            </a:endParaRPr>
          </a:p>
        </p:txBody>
      </p:sp>
    </p:spTree>
    <p:extLst>
      <p:ext uri="{BB962C8B-B14F-4D97-AF65-F5344CB8AC3E}">
        <p14:creationId xmlns:p14="http://schemas.microsoft.com/office/powerpoint/2010/main" val="146753627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1000"/>
                                        <p:tgtEl>
                                          <p:spTgt spid="3">
                                            <p:txEl>
                                              <p:pRg st="6" end="6"/>
                                            </p:txEl>
                                          </p:spTgt>
                                        </p:tgtEl>
                                      </p:cBhvr>
                                    </p:animEffect>
                                    <p:anim calcmode="lin" valueType="num">
                                      <p:cBhvr>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746" y="408372"/>
            <a:ext cx="8964488" cy="1039427"/>
          </a:xfrm>
        </p:spPr>
        <p:txBody>
          <a:bodyPr>
            <a:noAutofit/>
          </a:bodyPr>
          <a:lstStyle/>
          <a:p>
            <a:r>
              <a:rPr lang="sl-SI" sz="3200" b="1" dirty="0" smtClean="0"/>
              <a:t>Kontekst preučevanja – </a:t>
            </a:r>
            <a:br>
              <a:rPr lang="sl-SI" sz="3200" b="1" dirty="0" smtClean="0"/>
            </a:br>
            <a:r>
              <a:rPr lang="sl-SI" sz="3200" b="1" dirty="0" smtClean="0"/>
              <a:t>empirična raven</a:t>
            </a:r>
            <a:endParaRPr lang="sl-SI" sz="3200" b="1" dirty="0"/>
          </a:p>
        </p:txBody>
      </p:sp>
      <p:sp>
        <p:nvSpPr>
          <p:cNvPr id="3" name="Content Placeholder 2"/>
          <p:cNvSpPr>
            <a:spLocks noGrp="1"/>
          </p:cNvSpPr>
          <p:nvPr>
            <p:ph idx="1"/>
          </p:nvPr>
        </p:nvSpPr>
        <p:spPr>
          <a:xfrm>
            <a:off x="179512" y="1752600"/>
            <a:ext cx="8784976" cy="4844752"/>
          </a:xfrm>
        </p:spPr>
        <p:txBody>
          <a:bodyPr>
            <a:normAutofit lnSpcReduction="10000"/>
          </a:bodyPr>
          <a:lstStyle/>
          <a:p>
            <a:pPr marL="114300" indent="0" algn="just">
              <a:buNone/>
            </a:pPr>
            <a:r>
              <a:rPr lang="sl-SI" dirty="0" smtClean="0">
                <a:latin typeface="+mj-lt"/>
              </a:rPr>
              <a:t>Na empirični ravni kontekst preučevanja državljanske vzgoje označujeta dva </a:t>
            </a:r>
            <a:r>
              <a:rPr lang="sl-SI" dirty="0" smtClean="0">
                <a:latin typeface="+mj-lt"/>
              </a:rPr>
              <a:t>trenda: </a:t>
            </a:r>
          </a:p>
          <a:p>
            <a:pPr algn="just"/>
            <a:r>
              <a:rPr lang="sl-SI" i="1" dirty="0" smtClean="0">
                <a:latin typeface="+mj-lt"/>
              </a:rPr>
              <a:t>pozitivni</a:t>
            </a:r>
            <a:r>
              <a:rPr lang="sl-SI" dirty="0" smtClean="0">
                <a:latin typeface="+mj-lt"/>
              </a:rPr>
              <a:t>: </a:t>
            </a:r>
          </a:p>
          <a:p>
            <a:pPr lvl="1" algn="just">
              <a:buFontTx/>
              <a:buChar char="-"/>
            </a:pPr>
            <a:r>
              <a:rPr lang="sl-SI" sz="2200" dirty="0" smtClean="0">
                <a:latin typeface="+mj-lt"/>
              </a:rPr>
              <a:t>demokratizacija širšega evropskega prostora; ter </a:t>
            </a:r>
          </a:p>
          <a:p>
            <a:pPr marL="411480" lvl="1" indent="0" algn="just">
              <a:buNone/>
            </a:pPr>
            <a:endParaRPr lang="sl-SI" sz="400" dirty="0" smtClean="0">
              <a:latin typeface="+mj-lt"/>
            </a:endParaRPr>
          </a:p>
          <a:p>
            <a:pPr lvl="1" algn="just">
              <a:buFontTx/>
              <a:buChar char="-"/>
            </a:pPr>
            <a:r>
              <a:rPr lang="sl-SI" sz="2200" dirty="0" smtClean="0">
                <a:latin typeface="+mj-lt"/>
              </a:rPr>
              <a:t>globalizacija kulture človekovih pravic.</a:t>
            </a:r>
          </a:p>
          <a:p>
            <a:pPr marL="114300" indent="0" algn="just">
              <a:buNone/>
            </a:pPr>
            <a:endParaRPr lang="sl-SI" sz="1400" i="1" dirty="0" smtClean="0">
              <a:latin typeface="+mj-lt"/>
            </a:endParaRPr>
          </a:p>
          <a:p>
            <a:pPr algn="just"/>
            <a:r>
              <a:rPr lang="sl-SI" i="1" dirty="0" smtClean="0">
                <a:latin typeface="+mj-lt"/>
              </a:rPr>
              <a:t>negativni</a:t>
            </a:r>
            <a:r>
              <a:rPr lang="sl-SI" dirty="0" smtClean="0">
                <a:latin typeface="+mj-lt"/>
              </a:rPr>
              <a:t>:</a:t>
            </a:r>
            <a:r>
              <a:rPr lang="sl-SI" sz="1200" dirty="0" smtClean="0">
                <a:latin typeface="+mj-lt"/>
              </a:rPr>
              <a:t> </a:t>
            </a:r>
          </a:p>
          <a:p>
            <a:pPr lvl="1" algn="just">
              <a:buFontTx/>
              <a:buChar char="-"/>
            </a:pPr>
            <a:r>
              <a:rPr lang="sl-SI" sz="2200" dirty="0">
                <a:latin typeface="+mj-lt"/>
              </a:rPr>
              <a:t>paradoks </a:t>
            </a:r>
            <a:r>
              <a:rPr lang="sl-SI" sz="2200" dirty="0" smtClean="0">
                <a:latin typeface="+mj-lt"/>
              </a:rPr>
              <a:t>demokracije oz. vse manjše udeleževanje v procesih demokratičnega odločanja;</a:t>
            </a:r>
          </a:p>
          <a:p>
            <a:pPr marL="411480" lvl="1" indent="0" algn="just">
              <a:buNone/>
            </a:pPr>
            <a:endParaRPr lang="sl-SI" sz="400" dirty="0"/>
          </a:p>
          <a:p>
            <a:pPr lvl="1" algn="just">
              <a:buFontTx/>
              <a:buChar char="-"/>
            </a:pPr>
            <a:r>
              <a:rPr lang="sl-SI" sz="2200" dirty="0" smtClean="0">
                <a:latin typeface="+mj-lt"/>
              </a:rPr>
              <a:t>nezaupanje </a:t>
            </a:r>
            <a:r>
              <a:rPr lang="sl-SI" sz="2200" dirty="0">
                <a:latin typeface="+mj-lt"/>
              </a:rPr>
              <a:t>v učinkovitost in pravičnost delovanja demokratičnih </a:t>
            </a:r>
            <a:r>
              <a:rPr lang="sl-SI" sz="2200" dirty="0" smtClean="0">
                <a:latin typeface="+mj-lt"/>
              </a:rPr>
              <a:t>institucij;</a:t>
            </a:r>
            <a:endParaRPr lang="sl-SI" sz="2200" dirty="0">
              <a:latin typeface="+mj-lt"/>
            </a:endParaRPr>
          </a:p>
          <a:p>
            <a:pPr lvl="1" algn="just">
              <a:buFontTx/>
              <a:buChar char="-"/>
            </a:pPr>
            <a:endParaRPr lang="sl-SI" sz="400" dirty="0"/>
          </a:p>
          <a:p>
            <a:pPr lvl="1" algn="just">
              <a:buFontTx/>
              <a:buChar char="-"/>
            </a:pPr>
            <a:r>
              <a:rPr lang="sl-SI" sz="2200" dirty="0" err="1" smtClean="0">
                <a:latin typeface="+mj-lt"/>
              </a:rPr>
              <a:t>ksenofobni</a:t>
            </a:r>
            <a:r>
              <a:rPr lang="sl-SI" sz="2200" dirty="0" smtClean="0">
                <a:latin typeface="+mj-lt"/>
              </a:rPr>
              <a:t> nacionalizem in verska nestrpnost, rasizem itn.</a:t>
            </a:r>
            <a:endParaRPr lang="sl-SI" sz="2200" dirty="0">
              <a:latin typeface="+mj-lt"/>
            </a:endParaRPr>
          </a:p>
          <a:p>
            <a:pPr marL="114300" indent="0" algn="just">
              <a:buNone/>
            </a:pPr>
            <a:endParaRPr lang="sl-SI" sz="1200" i="1" dirty="0" smtClean="0">
              <a:latin typeface="+mj-lt"/>
            </a:endParaRPr>
          </a:p>
          <a:p>
            <a:pPr marL="114300" indent="0" algn="just">
              <a:buNone/>
            </a:pPr>
            <a:endParaRPr lang="sl-SI" dirty="0" smtClean="0">
              <a:latin typeface="+mj-lt"/>
            </a:endParaRPr>
          </a:p>
        </p:txBody>
      </p:sp>
    </p:spTree>
    <p:extLst>
      <p:ext uri="{BB962C8B-B14F-4D97-AF65-F5344CB8AC3E}">
        <p14:creationId xmlns:p14="http://schemas.microsoft.com/office/powerpoint/2010/main" val="14983466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1000"/>
                                        <p:tgtEl>
                                          <p:spTgt spid="3">
                                            <p:txEl>
                                              <p:pRg st="6" end="6"/>
                                            </p:txEl>
                                          </p:spTgt>
                                        </p:tgtEl>
                                      </p:cBhvr>
                                    </p:animEffect>
                                    <p:anim calcmode="lin" valueType="num">
                                      <p:cBhvr>
                                        <p:cTn id="2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1000"/>
                                        <p:tgtEl>
                                          <p:spTgt spid="3">
                                            <p:txEl>
                                              <p:pRg st="7" end="7"/>
                                            </p:txEl>
                                          </p:spTgt>
                                        </p:tgtEl>
                                      </p:cBhvr>
                                    </p:animEffect>
                                    <p:anim calcmode="lin" valueType="num">
                                      <p:cBhvr>
                                        <p:cTn id="3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7" end="7"/>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1000"/>
                                        <p:tgtEl>
                                          <p:spTgt spid="3">
                                            <p:txEl>
                                              <p:pRg st="9" end="9"/>
                                            </p:txEl>
                                          </p:spTgt>
                                        </p:tgtEl>
                                      </p:cBhvr>
                                    </p:animEffect>
                                    <p:anim calcmode="lin" valueType="num">
                                      <p:cBhvr>
                                        <p:cTn id="35"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9" end="9"/>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animEffect transition="in" filter="fade">
                                      <p:cBhvr>
                                        <p:cTn id="39" dur="1000"/>
                                        <p:tgtEl>
                                          <p:spTgt spid="3">
                                            <p:txEl>
                                              <p:pRg st="11" end="11"/>
                                            </p:txEl>
                                          </p:spTgt>
                                        </p:tgtEl>
                                      </p:cBhvr>
                                    </p:animEffect>
                                    <p:anim calcmode="lin" valueType="num">
                                      <p:cBhvr>
                                        <p:cTn id="40"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l-SI" sz="3600" b="1" dirty="0"/>
              <a:t>Kontekst preučevanja – </a:t>
            </a:r>
            <a:br>
              <a:rPr lang="sl-SI" sz="3600" b="1" dirty="0"/>
            </a:br>
            <a:r>
              <a:rPr lang="sl-SI" sz="3600" b="1" dirty="0" smtClean="0"/>
              <a:t>TEORETIČNA </a:t>
            </a:r>
            <a:r>
              <a:rPr lang="sl-SI" sz="3600" b="1" dirty="0"/>
              <a:t>raven</a:t>
            </a:r>
            <a:endParaRPr lang="sl-SI" b="1" dirty="0"/>
          </a:p>
        </p:txBody>
      </p:sp>
      <p:sp>
        <p:nvSpPr>
          <p:cNvPr id="3" name="Content Placeholder 2"/>
          <p:cNvSpPr>
            <a:spLocks noGrp="1"/>
          </p:cNvSpPr>
          <p:nvPr>
            <p:ph idx="1"/>
          </p:nvPr>
        </p:nvSpPr>
        <p:spPr>
          <a:xfrm>
            <a:off x="179512" y="1752600"/>
            <a:ext cx="8784976" cy="4772744"/>
          </a:xfrm>
        </p:spPr>
        <p:txBody>
          <a:bodyPr>
            <a:normAutofit/>
          </a:bodyPr>
          <a:lstStyle/>
          <a:p>
            <a:pPr marL="114300" indent="0" algn="just">
              <a:buNone/>
            </a:pPr>
            <a:r>
              <a:rPr lang="sl-SI" i="1" dirty="0" smtClean="0">
                <a:latin typeface="+mj-lt"/>
              </a:rPr>
              <a:t>Na eni strani </a:t>
            </a:r>
            <a:r>
              <a:rPr lang="sl-SI" dirty="0" smtClean="0">
                <a:latin typeface="+mj-lt"/>
              </a:rPr>
              <a:t>splošno </a:t>
            </a:r>
            <a:r>
              <a:rPr lang="sl-SI" dirty="0">
                <a:latin typeface="+mj-lt"/>
              </a:rPr>
              <a:t>sprejeto soglasje o integracijski vlogi državljanstva kot </a:t>
            </a:r>
            <a:r>
              <a:rPr lang="sl-SI" dirty="0" smtClean="0">
                <a:latin typeface="+mj-lt"/>
              </a:rPr>
              <a:t>političnega pojmovanja posameznika in ideala </a:t>
            </a:r>
            <a:r>
              <a:rPr lang="sl-SI" dirty="0" smtClean="0">
                <a:latin typeface="+mj-lt"/>
              </a:rPr>
              <a:t>»</a:t>
            </a:r>
            <a:r>
              <a:rPr lang="sl-SI" dirty="0" smtClean="0">
                <a:latin typeface="+mj-lt"/>
              </a:rPr>
              <a:t>dobrega</a:t>
            </a:r>
            <a:r>
              <a:rPr lang="sl-SI" dirty="0" smtClean="0">
                <a:latin typeface="+mj-lt"/>
              </a:rPr>
              <a:t>«</a:t>
            </a:r>
            <a:r>
              <a:rPr lang="sl-SI" dirty="0" smtClean="0">
                <a:latin typeface="+mj-lt"/>
              </a:rPr>
              <a:t> </a:t>
            </a:r>
            <a:r>
              <a:rPr lang="sl-SI" dirty="0" smtClean="0">
                <a:latin typeface="+mj-lt"/>
              </a:rPr>
              <a:t>državljana kot polno sodelujočega člana politične skupnosti </a:t>
            </a:r>
            <a:r>
              <a:rPr lang="sl-SI" dirty="0">
                <a:latin typeface="+mj-lt"/>
              </a:rPr>
              <a:t>ter </a:t>
            </a:r>
            <a:r>
              <a:rPr lang="sl-SI" dirty="0" smtClean="0">
                <a:latin typeface="+mj-lt"/>
              </a:rPr>
              <a:t>o vlogi </a:t>
            </a:r>
            <a:r>
              <a:rPr lang="sl-SI" dirty="0">
                <a:latin typeface="+mj-lt"/>
              </a:rPr>
              <a:t>in </a:t>
            </a:r>
            <a:r>
              <a:rPr lang="sl-SI" dirty="0" smtClean="0">
                <a:latin typeface="+mj-lt"/>
              </a:rPr>
              <a:t>pomenu </a:t>
            </a:r>
            <a:r>
              <a:rPr lang="sl-SI" dirty="0">
                <a:latin typeface="+mj-lt"/>
              </a:rPr>
              <a:t>javnega šolanja v kultiviranju državljanskih </a:t>
            </a:r>
            <a:r>
              <a:rPr lang="sl-SI" dirty="0" smtClean="0">
                <a:latin typeface="+mj-lt"/>
              </a:rPr>
              <a:t>vrlin.</a:t>
            </a:r>
          </a:p>
          <a:p>
            <a:pPr marL="114300" indent="0" algn="just">
              <a:buNone/>
            </a:pPr>
            <a:endParaRPr lang="sl-SI" sz="600" i="1" dirty="0" smtClean="0">
              <a:latin typeface="+mj-lt"/>
            </a:endParaRPr>
          </a:p>
          <a:p>
            <a:pPr marL="411480" lvl="1" indent="0" algn="just">
              <a:buNone/>
            </a:pPr>
            <a:r>
              <a:rPr lang="en-GB" i="1" dirty="0" err="1" smtClean="0">
                <a:latin typeface="+mj-lt"/>
              </a:rPr>
              <a:t>Državljana</a:t>
            </a:r>
            <a:r>
              <a:rPr lang="en-GB" i="1" dirty="0" smtClean="0">
                <a:latin typeface="+mj-lt"/>
              </a:rPr>
              <a:t> </a:t>
            </a:r>
            <a:r>
              <a:rPr lang="en-GB" i="1" dirty="0">
                <a:latin typeface="+mj-lt"/>
              </a:rPr>
              <a:t>je </a:t>
            </a:r>
            <a:r>
              <a:rPr lang="en-GB" i="1" dirty="0" err="1">
                <a:latin typeface="+mj-lt"/>
              </a:rPr>
              <a:t>potrebno</a:t>
            </a:r>
            <a:r>
              <a:rPr lang="en-GB" i="1" dirty="0">
                <a:latin typeface="+mj-lt"/>
              </a:rPr>
              <a:t> </a:t>
            </a:r>
            <a:r>
              <a:rPr lang="en-GB" i="1" dirty="0" err="1">
                <a:latin typeface="+mj-lt"/>
              </a:rPr>
              <a:t>oblikovati</a:t>
            </a:r>
            <a:r>
              <a:rPr lang="en-GB" i="1" dirty="0">
                <a:latin typeface="+mj-lt"/>
              </a:rPr>
              <a:t> </a:t>
            </a:r>
            <a:r>
              <a:rPr lang="en-GB" i="1" dirty="0" err="1">
                <a:latin typeface="+mj-lt"/>
              </a:rPr>
              <a:t>tako</a:t>
            </a:r>
            <a:r>
              <a:rPr lang="en-GB" i="1" dirty="0">
                <a:latin typeface="+mj-lt"/>
              </a:rPr>
              <a:t>, da </a:t>
            </a:r>
            <a:r>
              <a:rPr lang="en-GB" i="1" dirty="0" err="1">
                <a:latin typeface="+mj-lt"/>
              </a:rPr>
              <a:t>bo</a:t>
            </a:r>
            <a:r>
              <a:rPr lang="en-GB" i="1" dirty="0">
                <a:latin typeface="+mj-lt"/>
              </a:rPr>
              <a:t> </a:t>
            </a:r>
            <a:r>
              <a:rPr lang="en-GB" i="1" dirty="0" err="1">
                <a:latin typeface="+mj-lt"/>
              </a:rPr>
              <a:t>ustrezal</a:t>
            </a:r>
            <a:r>
              <a:rPr lang="en-GB" i="1" dirty="0">
                <a:latin typeface="+mj-lt"/>
              </a:rPr>
              <a:t> </a:t>
            </a:r>
            <a:r>
              <a:rPr lang="en-GB" i="1" dirty="0" err="1">
                <a:latin typeface="+mj-lt"/>
              </a:rPr>
              <a:t>obliki</a:t>
            </a:r>
            <a:r>
              <a:rPr lang="en-GB" i="1" dirty="0">
                <a:latin typeface="+mj-lt"/>
              </a:rPr>
              <a:t> </a:t>
            </a:r>
            <a:r>
              <a:rPr lang="en-GB" i="1" dirty="0" err="1">
                <a:latin typeface="+mj-lt"/>
              </a:rPr>
              <a:t>vladanja</a:t>
            </a:r>
            <a:r>
              <a:rPr lang="en-GB" i="1" dirty="0">
                <a:latin typeface="+mj-lt"/>
              </a:rPr>
              <a:t> pod </a:t>
            </a:r>
            <a:r>
              <a:rPr lang="en-GB" i="1" dirty="0" err="1">
                <a:latin typeface="+mj-lt"/>
              </a:rPr>
              <a:t>katero</a:t>
            </a:r>
            <a:r>
              <a:rPr lang="en-GB" i="1" dirty="0">
                <a:latin typeface="+mj-lt"/>
              </a:rPr>
              <a:t> </a:t>
            </a:r>
            <a:r>
              <a:rPr lang="en-GB" i="1" dirty="0" err="1">
                <a:latin typeface="+mj-lt"/>
              </a:rPr>
              <a:t>živi</a:t>
            </a:r>
            <a:r>
              <a:rPr lang="en-GB" i="1" dirty="0">
                <a:latin typeface="+mj-lt"/>
              </a:rPr>
              <a:t>. </a:t>
            </a:r>
            <a:r>
              <a:rPr lang="en-GB" i="1" dirty="0" err="1">
                <a:latin typeface="+mj-lt"/>
              </a:rPr>
              <a:t>Kajti</a:t>
            </a:r>
            <a:r>
              <a:rPr lang="en-GB" i="1" dirty="0">
                <a:latin typeface="+mj-lt"/>
              </a:rPr>
              <a:t> </a:t>
            </a:r>
            <a:r>
              <a:rPr lang="en-GB" i="1" dirty="0" err="1">
                <a:latin typeface="+mj-lt"/>
              </a:rPr>
              <a:t>vsaka</a:t>
            </a:r>
            <a:r>
              <a:rPr lang="en-GB" i="1" dirty="0">
                <a:latin typeface="+mj-lt"/>
              </a:rPr>
              <a:t> oblast </a:t>
            </a:r>
            <a:r>
              <a:rPr lang="en-GB" i="1" dirty="0" err="1">
                <a:latin typeface="+mj-lt"/>
              </a:rPr>
              <a:t>ima</a:t>
            </a:r>
            <a:r>
              <a:rPr lang="en-GB" i="1" dirty="0">
                <a:latin typeface="+mj-lt"/>
              </a:rPr>
              <a:t> </a:t>
            </a:r>
            <a:r>
              <a:rPr lang="en-GB" i="1" dirty="0" err="1">
                <a:latin typeface="+mj-lt"/>
              </a:rPr>
              <a:t>posebno</a:t>
            </a:r>
            <a:r>
              <a:rPr lang="en-GB" i="1" dirty="0">
                <a:latin typeface="+mj-lt"/>
              </a:rPr>
              <a:t> </a:t>
            </a:r>
            <a:r>
              <a:rPr lang="en-GB" i="1" dirty="0" err="1">
                <a:latin typeface="+mj-lt"/>
              </a:rPr>
              <a:t>obliko</a:t>
            </a:r>
            <a:r>
              <a:rPr lang="en-GB" i="1" dirty="0">
                <a:latin typeface="+mj-lt"/>
              </a:rPr>
              <a:t> </a:t>
            </a:r>
            <a:r>
              <a:rPr lang="en-GB" i="1" dirty="0" err="1">
                <a:latin typeface="+mj-lt"/>
              </a:rPr>
              <a:t>osebnosti</a:t>
            </a:r>
            <a:r>
              <a:rPr lang="en-GB" i="1" dirty="0">
                <a:latin typeface="+mj-lt"/>
              </a:rPr>
              <a:t>, </a:t>
            </a:r>
            <a:r>
              <a:rPr lang="en-GB" i="1" dirty="0" err="1">
                <a:latin typeface="+mj-lt"/>
              </a:rPr>
              <a:t>ki</a:t>
            </a:r>
            <a:r>
              <a:rPr lang="en-GB" i="1" dirty="0">
                <a:latin typeface="+mj-lt"/>
              </a:rPr>
              <a:t> </a:t>
            </a:r>
            <a:r>
              <a:rPr lang="en-GB" i="1" dirty="0" err="1">
                <a:latin typeface="+mj-lt"/>
              </a:rPr>
              <a:t>jo</a:t>
            </a:r>
            <a:r>
              <a:rPr lang="en-GB" i="1" dirty="0">
                <a:latin typeface="+mj-lt"/>
              </a:rPr>
              <a:t> le-ta </a:t>
            </a:r>
            <a:r>
              <a:rPr lang="en-GB" i="1" dirty="0" err="1">
                <a:latin typeface="+mj-lt"/>
              </a:rPr>
              <a:t>oblikuje</a:t>
            </a:r>
            <a:r>
              <a:rPr lang="en-GB" i="1" dirty="0">
                <a:latin typeface="+mj-lt"/>
              </a:rPr>
              <a:t> in </a:t>
            </a:r>
            <a:r>
              <a:rPr lang="en-GB" i="1" dirty="0" err="1">
                <a:latin typeface="+mj-lt"/>
              </a:rPr>
              <a:t>ohranja</a:t>
            </a:r>
            <a:r>
              <a:rPr lang="en-GB" dirty="0" smtClean="0">
                <a:latin typeface="+mj-lt"/>
              </a:rPr>
              <a:t>. </a:t>
            </a:r>
            <a:r>
              <a:rPr lang="en-GB" dirty="0">
                <a:latin typeface="+mj-lt"/>
              </a:rPr>
              <a:t>(</a:t>
            </a:r>
            <a:r>
              <a:rPr lang="en-GB" dirty="0" err="1" smtClean="0">
                <a:latin typeface="+mj-lt"/>
              </a:rPr>
              <a:t>Aristotel</a:t>
            </a:r>
            <a:r>
              <a:rPr lang="sl-SI" dirty="0" smtClean="0">
                <a:latin typeface="+mj-lt"/>
              </a:rPr>
              <a:t>, uvod v VIII. knjigo </a:t>
            </a:r>
            <a:r>
              <a:rPr lang="sl-SI" i="1" dirty="0" smtClean="0">
                <a:latin typeface="+mj-lt"/>
              </a:rPr>
              <a:t>Politike</a:t>
            </a:r>
            <a:r>
              <a:rPr lang="en-GB" dirty="0" smtClean="0">
                <a:latin typeface="+mj-lt"/>
              </a:rPr>
              <a:t>)</a:t>
            </a:r>
            <a:endParaRPr lang="sl-SI" dirty="0" smtClean="0">
              <a:latin typeface="+mj-lt"/>
            </a:endParaRPr>
          </a:p>
          <a:p>
            <a:pPr marL="411480" lvl="1" indent="0" algn="just">
              <a:buNone/>
            </a:pPr>
            <a:endParaRPr lang="sl-SI" sz="400" i="1" dirty="0"/>
          </a:p>
          <a:p>
            <a:pPr marL="411480" lvl="1" indent="0" algn="just">
              <a:buNone/>
            </a:pPr>
            <a:endParaRPr lang="sl-SI" sz="400" i="1" dirty="0" smtClean="0">
              <a:latin typeface="+mj-lt"/>
            </a:endParaRPr>
          </a:p>
          <a:p>
            <a:pPr marL="411480" lvl="1" indent="0" algn="just">
              <a:buNone/>
            </a:pPr>
            <a:r>
              <a:rPr lang="en-GB" i="1" dirty="0" err="1">
                <a:latin typeface="+mj-lt"/>
              </a:rPr>
              <a:t>Družba</a:t>
            </a:r>
            <a:r>
              <a:rPr lang="en-GB" i="1" dirty="0">
                <a:latin typeface="+mj-lt"/>
              </a:rPr>
              <a:t> </a:t>
            </a:r>
            <a:r>
              <a:rPr lang="en-GB" i="1" dirty="0" err="1">
                <a:latin typeface="+mj-lt"/>
              </a:rPr>
              <a:t>mora</a:t>
            </a:r>
            <a:r>
              <a:rPr lang="en-GB" i="1" dirty="0">
                <a:latin typeface="+mj-lt"/>
              </a:rPr>
              <a:t> </a:t>
            </a:r>
            <a:r>
              <a:rPr lang="en-GB" i="1" dirty="0" err="1">
                <a:latin typeface="+mj-lt"/>
              </a:rPr>
              <a:t>pri</a:t>
            </a:r>
            <a:r>
              <a:rPr lang="en-GB" i="1" dirty="0">
                <a:latin typeface="+mj-lt"/>
              </a:rPr>
              <a:t> </a:t>
            </a:r>
            <a:r>
              <a:rPr lang="en-GB" i="1" dirty="0" err="1">
                <a:latin typeface="+mj-lt"/>
              </a:rPr>
              <a:t>vzgoji</a:t>
            </a:r>
            <a:r>
              <a:rPr lang="en-GB" i="1" dirty="0">
                <a:latin typeface="+mj-lt"/>
              </a:rPr>
              <a:t> »</a:t>
            </a:r>
            <a:r>
              <a:rPr lang="en-GB" i="1" dirty="0" err="1">
                <a:latin typeface="+mj-lt"/>
              </a:rPr>
              <a:t>svojih</a:t>
            </a:r>
            <a:r>
              <a:rPr lang="en-GB" i="1" dirty="0">
                <a:latin typeface="+mj-lt"/>
              </a:rPr>
              <a:t>« </a:t>
            </a:r>
            <a:r>
              <a:rPr lang="en-GB" i="1" dirty="0" err="1">
                <a:latin typeface="+mj-lt"/>
              </a:rPr>
              <a:t>otrok</a:t>
            </a:r>
            <a:r>
              <a:rPr lang="en-GB" i="1" dirty="0">
                <a:latin typeface="+mj-lt"/>
              </a:rPr>
              <a:t> </a:t>
            </a:r>
            <a:r>
              <a:rPr lang="en-GB" i="1" dirty="0" err="1">
                <a:latin typeface="+mj-lt"/>
              </a:rPr>
              <a:t>posebno</a:t>
            </a:r>
            <a:r>
              <a:rPr lang="en-GB" i="1" dirty="0">
                <a:latin typeface="+mj-lt"/>
              </a:rPr>
              <a:t> </a:t>
            </a:r>
            <a:r>
              <a:rPr lang="en-GB" i="1" dirty="0" err="1">
                <a:latin typeface="+mj-lt"/>
              </a:rPr>
              <a:t>pozornost</a:t>
            </a:r>
            <a:r>
              <a:rPr lang="en-GB" i="1" dirty="0">
                <a:latin typeface="+mj-lt"/>
              </a:rPr>
              <a:t> </a:t>
            </a:r>
            <a:r>
              <a:rPr lang="en-GB" i="1" dirty="0" err="1">
                <a:latin typeface="+mj-lt"/>
              </a:rPr>
              <a:t>nameniti</a:t>
            </a:r>
            <a:r>
              <a:rPr lang="en-GB" i="1" dirty="0">
                <a:latin typeface="+mj-lt"/>
              </a:rPr>
              <a:t> </a:t>
            </a:r>
            <a:r>
              <a:rPr lang="en-GB" i="1" dirty="0" err="1">
                <a:latin typeface="+mj-lt"/>
              </a:rPr>
              <a:t>predvsem</a:t>
            </a:r>
            <a:r>
              <a:rPr lang="en-GB" i="1" dirty="0">
                <a:latin typeface="+mj-lt"/>
              </a:rPr>
              <a:t> </a:t>
            </a:r>
            <a:r>
              <a:rPr lang="en-GB" i="1" dirty="0" err="1">
                <a:latin typeface="+mj-lt"/>
              </a:rPr>
              <a:t>njihovi</a:t>
            </a:r>
            <a:r>
              <a:rPr lang="en-GB" i="1" dirty="0">
                <a:latin typeface="+mj-lt"/>
              </a:rPr>
              <a:t> </a:t>
            </a:r>
            <a:r>
              <a:rPr lang="en-GB" i="1" dirty="0" err="1">
                <a:latin typeface="+mj-lt"/>
              </a:rPr>
              <a:t>vlogi</a:t>
            </a:r>
            <a:r>
              <a:rPr lang="en-GB" i="1" dirty="0">
                <a:latin typeface="+mj-lt"/>
              </a:rPr>
              <a:t> </a:t>
            </a:r>
            <a:r>
              <a:rPr lang="en-GB" i="1" dirty="0" err="1">
                <a:latin typeface="+mj-lt"/>
              </a:rPr>
              <a:t>kot</a:t>
            </a:r>
            <a:r>
              <a:rPr lang="en-GB" i="1" dirty="0">
                <a:latin typeface="+mj-lt"/>
              </a:rPr>
              <a:t> </a:t>
            </a:r>
            <a:r>
              <a:rPr lang="en-GB" i="1" dirty="0" err="1">
                <a:latin typeface="+mj-lt"/>
              </a:rPr>
              <a:t>bodočih</a:t>
            </a:r>
            <a:r>
              <a:rPr lang="en-GB" i="1" dirty="0">
                <a:latin typeface="+mj-lt"/>
              </a:rPr>
              <a:t> </a:t>
            </a:r>
            <a:r>
              <a:rPr lang="en-GB" i="1" dirty="0" err="1">
                <a:latin typeface="+mj-lt"/>
              </a:rPr>
              <a:t>državljanov</a:t>
            </a:r>
            <a:r>
              <a:rPr lang="en-GB" i="1" dirty="0">
                <a:latin typeface="+mj-lt"/>
              </a:rPr>
              <a:t> in s tem </a:t>
            </a:r>
            <a:r>
              <a:rPr lang="en-GB" i="1" dirty="0" err="1">
                <a:latin typeface="+mj-lt"/>
              </a:rPr>
              <a:t>tako</a:t>
            </a:r>
            <a:r>
              <a:rPr lang="en-GB" i="1" dirty="0">
                <a:latin typeface="+mj-lt"/>
              </a:rPr>
              <a:t> </a:t>
            </a:r>
            <a:r>
              <a:rPr lang="en-GB" i="1" dirty="0" err="1" smtClean="0">
                <a:latin typeface="+mj-lt"/>
              </a:rPr>
              <a:t>pomembni</a:t>
            </a:r>
            <a:r>
              <a:rPr lang="sl-SI" i="1" dirty="0" smtClean="0">
                <a:latin typeface="+mj-lt"/>
              </a:rPr>
              <a:t>m</a:t>
            </a:r>
            <a:r>
              <a:rPr lang="en-GB" i="1" dirty="0" smtClean="0">
                <a:latin typeface="+mj-lt"/>
              </a:rPr>
              <a:t> </a:t>
            </a:r>
            <a:r>
              <a:rPr lang="en-GB" i="1" dirty="0" err="1">
                <a:latin typeface="+mj-lt"/>
              </a:rPr>
              <a:t>stvarem</a:t>
            </a:r>
            <a:r>
              <a:rPr lang="en-GB" i="1" dirty="0">
                <a:latin typeface="+mj-lt"/>
              </a:rPr>
              <a:t>, </a:t>
            </a:r>
            <a:r>
              <a:rPr lang="en-GB" i="1" dirty="0" err="1">
                <a:latin typeface="+mj-lt"/>
              </a:rPr>
              <a:t>kot</a:t>
            </a:r>
            <a:r>
              <a:rPr lang="en-GB" i="1" dirty="0">
                <a:latin typeface="+mj-lt"/>
              </a:rPr>
              <a:t> so </a:t>
            </a:r>
            <a:r>
              <a:rPr lang="en-GB" i="1" dirty="0" err="1">
                <a:latin typeface="+mj-lt"/>
              </a:rPr>
              <a:t>njihovo</a:t>
            </a:r>
            <a:r>
              <a:rPr lang="en-GB" sz="1000" i="1" dirty="0">
                <a:latin typeface="+mj-lt"/>
              </a:rPr>
              <a:t> </a:t>
            </a:r>
            <a:r>
              <a:rPr lang="en-GB" i="1" dirty="0" err="1">
                <a:latin typeface="+mj-lt"/>
              </a:rPr>
              <a:t>usvajanje</a:t>
            </a:r>
            <a:r>
              <a:rPr lang="en-GB" sz="1000" i="1" dirty="0">
                <a:latin typeface="+mj-lt"/>
              </a:rPr>
              <a:t> </a:t>
            </a:r>
            <a:r>
              <a:rPr lang="en-GB" i="1" dirty="0" err="1">
                <a:latin typeface="+mj-lt"/>
              </a:rPr>
              <a:t>zmožnosti</a:t>
            </a:r>
            <a:r>
              <a:rPr lang="en-GB" sz="1000" i="1" dirty="0">
                <a:latin typeface="+mj-lt"/>
              </a:rPr>
              <a:t> </a:t>
            </a:r>
            <a:r>
              <a:rPr lang="en-GB" i="1" dirty="0" err="1">
                <a:latin typeface="+mj-lt"/>
              </a:rPr>
              <a:t>za</a:t>
            </a:r>
            <a:r>
              <a:rPr lang="en-GB" sz="1000" i="1" dirty="0">
                <a:latin typeface="+mj-lt"/>
              </a:rPr>
              <a:t> </a:t>
            </a:r>
            <a:r>
              <a:rPr lang="en-GB" i="1" dirty="0" err="1">
                <a:latin typeface="+mj-lt"/>
              </a:rPr>
              <a:t>razumevanje</a:t>
            </a:r>
            <a:r>
              <a:rPr lang="en-GB" i="1" dirty="0">
                <a:latin typeface="+mj-lt"/>
              </a:rPr>
              <a:t> </a:t>
            </a:r>
            <a:r>
              <a:rPr lang="en-GB" i="1" dirty="0" err="1">
                <a:latin typeface="+mj-lt"/>
              </a:rPr>
              <a:t>politične</a:t>
            </a:r>
            <a:r>
              <a:rPr lang="en-GB" i="1" dirty="0">
                <a:latin typeface="+mj-lt"/>
              </a:rPr>
              <a:t> </a:t>
            </a:r>
            <a:r>
              <a:rPr lang="en-GB" i="1" dirty="0" err="1">
                <a:latin typeface="+mj-lt"/>
              </a:rPr>
              <a:t>kulture</a:t>
            </a:r>
            <a:r>
              <a:rPr lang="en-GB" i="1" dirty="0">
                <a:latin typeface="+mj-lt"/>
              </a:rPr>
              <a:t>, </a:t>
            </a:r>
            <a:r>
              <a:rPr lang="en-GB" i="1" dirty="0" err="1">
                <a:latin typeface="+mj-lt"/>
              </a:rPr>
              <a:t>za</a:t>
            </a:r>
            <a:r>
              <a:rPr lang="en-GB" i="1" dirty="0">
                <a:latin typeface="+mj-lt"/>
              </a:rPr>
              <a:t> </a:t>
            </a:r>
            <a:r>
              <a:rPr lang="en-GB" i="1" dirty="0" err="1">
                <a:latin typeface="+mj-lt"/>
              </a:rPr>
              <a:t>sodelovanje</a:t>
            </a:r>
            <a:r>
              <a:rPr lang="en-GB" i="1" dirty="0">
                <a:latin typeface="+mj-lt"/>
              </a:rPr>
              <a:t> v </a:t>
            </a:r>
            <a:r>
              <a:rPr lang="en-GB" i="1" dirty="0" err="1">
                <a:latin typeface="+mj-lt"/>
              </a:rPr>
              <a:t>njenih</a:t>
            </a:r>
            <a:r>
              <a:rPr lang="en-GB" i="1" dirty="0">
                <a:latin typeface="+mj-lt"/>
              </a:rPr>
              <a:t> </a:t>
            </a:r>
            <a:r>
              <a:rPr lang="en-GB" i="1" dirty="0" err="1">
                <a:latin typeface="+mj-lt"/>
              </a:rPr>
              <a:t>institucijah</a:t>
            </a:r>
            <a:r>
              <a:rPr lang="en-GB" i="1" dirty="0">
                <a:latin typeface="+mj-lt"/>
              </a:rPr>
              <a:t> […] </a:t>
            </a:r>
            <a:r>
              <a:rPr lang="en-GB" i="1" dirty="0" err="1">
                <a:latin typeface="+mj-lt"/>
              </a:rPr>
              <a:t>ter</a:t>
            </a:r>
            <a:r>
              <a:rPr lang="en-GB" i="1" dirty="0">
                <a:latin typeface="+mj-lt"/>
              </a:rPr>
              <a:t> </a:t>
            </a:r>
            <a:r>
              <a:rPr lang="en-GB" i="1" dirty="0" err="1">
                <a:latin typeface="+mj-lt"/>
              </a:rPr>
              <a:t>njihovemu</a:t>
            </a:r>
            <a:r>
              <a:rPr lang="en-GB" i="1" dirty="0">
                <a:latin typeface="+mj-lt"/>
              </a:rPr>
              <a:t> </a:t>
            </a:r>
            <a:r>
              <a:rPr lang="en-GB" i="1" dirty="0" err="1">
                <a:latin typeface="+mj-lt"/>
              </a:rPr>
              <a:t>razvijanju</a:t>
            </a:r>
            <a:r>
              <a:rPr lang="en-GB" i="1" dirty="0">
                <a:latin typeface="+mj-lt"/>
              </a:rPr>
              <a:t> </a:t>
            </a:r>
            <a:r>
              <a:rPr lang="en-GB" i="1" dirty="0" err="1">
                <a:latin typeface="+mj-lt"/>
              </a:rPr>
              <a:t>političnih</a:t>
            </a:r>
            <a:r>
              <a:rPr lang="en-GB" i="1" dirty="0">
                <a:latin typeface="+mj-lt"/>
              </a:rPr>
              <a:t> </a:t>
            </a:r>
            <a:r>
              <a:rPr lang="en-GB" i="1" dirty="0" err="1">
                <a:latin typeface="+mj-lt"/>
              </a:rPr>
              <a:t>vrlin</a:t>
            </a:r>
            <a:r>
              <a:rPr lang="en-GB" i="1" dirty="0">
                <a:latin typeface="+mj-lt"/>
              </a:rPr>
              <a:t> </a:t>
            </a:r>
            <a:r>
              <a:rPr lang="en-GB" i="1" dirty="0" smtClean="0">
                <a:latin typeface="+mj-lt"/>
              </a:rPr>
              <a:t>[…]</a:t>
            </a:r>
            <a:r>
              <a:rPr lang="sl-SI" i="1" dirty="0" smtClean="0">
                <a:latin typeface="+mj-lt"/>
              </a:rPr>
              <a:t>         </a:t>
            </a:r>
            <a:r>
              <a:rPr lang="en-GB" dirty="0" smtClean="0">
                <a:latin typeface="+mj-lt"/>
              </a:rPr>
              <a:t>(</a:t>
            </a:r>
            <a:r>
              <a:rPr lang="en-GB" dirty="0">
                <a:latin typeface="+mj-lt"/>
              </a:rPr>
              <a:t>John </a:t>
            </a:r>
            <a:r>
              <a:rPr lang="en-GB" dirty="0" smtClean="0">
                <a:latin typeface="+mj-lt"/>
              </a:rPr>
              <a:t>Rawls</a:t>
            </a:r>
            <a:r>
              <a:rPr lang="sl-SI" dirty="0" smtClean="0">
                <a:latin typeface="+mj-lt"/>
              </a:rPr>
              <a:t>, </a:t>
            </a:r>
            <a:r>
              <a:rPr lang="sl-SI" i="1" dirty="0" err="1" smtClean="0">
                <a:latin typeface="+mj-lt"/>
              </a:rPr>
              <a:t>Political</a:t>
            </a:r>
            <a:r>
              <a:rPr lang="sl-SI" i="1" dirty="0" smtClean="0">
                <a:latin typeface="+mj-lt"/>
              </a:rPr>
              <a:t> </a:t>
            </a:r>
            <a:r>
              <a:rPr lang="sl-SI" i="1" dirty="0" err="1" smtClean="0">
                <a:latin typeface="+mj-lt"/>
              </a:rPr>
              <a:t>Liberalism</a:t>
            </a:r>
            <a:r>
              <a:rPr lang="en-GB" dirty="0" smtClean="0">
                <a:latin typeface="+mj-lt"/>
              </a:rPr>
              <a:t>)</a:t>
            </a:r>
            <a:endParaRPr lang="sl-SI" dirty="0">
              <a:latin typeface="+mj-lt"/>
            </a:endParaRPr>
          </a:p>
          <a:p>
            <a:pPr marL="411480" lvl="1" indent="0" algn="just">
              <a:buNone/>
            </a:pPr>
            <a:endParaRPr lang="sl-SI" dirty="0" smtClean="0">
              <a:latin typeface="+mj-lt"/>
            </a:endParaRPr>
          </a:p>
        </p:txBody>
      </p:sp>
    </p:spTree>
    <p:extLst>
      <p:ext uri="{BB962C8B-B14F-4D97-AF65-F5344CB8AC3E}">
        <p14:creationId xmlns:p14="http://schemas.microsoft.com/office/powerpoint/2010/main" val="40505078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l-SI" sz="3600" b="1" dirty="0"/>
              <a:t>Kontekst preučevanja – </a:t>
            </a:r>
            <a:br>
              <a:rPr lang="sl-SI" sz="3600" b="1" dirty="0"/>
            </a:br>
            <a:r>
              <a:rPr lang="sl-SI" sz="3600" b="1" dirty="0" smtClean="0"/>
              <a:t>TEORETIČNA </a:t>
            </a:r>
            <a:r>
              <a:rPr lang="sl-SI" sz="3600" b="1" dirty="0"/>
              <a:t>raven</a:t>
            </a:r>
            <a:endParaRPr lang="sl-SI" b="1" dirty="0"/>
          </a:p>
        </p:txBody>
      </p:sp>
      <p:sp>
        <p:nvSpPr>
          <p:cNvPr id="3" name="Content Placeholder 2"/>
          <p:cNvSpPr>
            <a:spLocks noGrp="1"/>
          </p:cNvSpPr>
          <p:nvPr>
            <p:ph idx="1"/>
          </p:nvPr>
        </p:nvSpPr>
        <p:spPr>
          <a:xfrm>
            <a:off x="179512" y="1752600"/>
            <a:ext cx="8784976" cy="4772744"/>
          </a:xfrm>
        </p:spPr>
        <p:txBody>
          <a:bodyPr>
            <a:normAutofit lnSpcReduction="10000"/>
          </a:bodyPr>
          <a:lstStyle/>
          <a:p>
            <a:pPr marL="114300" indent="0" algn="just">
              <a:buNone/>
            </a:pPr>
            <a:r>
              <a:rPr lang="sl-SI" i="1" dirty="0" smtClean="0">
                <a:latin typeface="+mj-lt"/>
              </a:rPr>
              <a:t>Na </a:t>
            </a:r>
            <a:r>
              <a:rPr lang="sl-SI" i="1" dirty="0">
                <a:latin typeface="+mj-lt"/>
              </a:rPr>
              <a:t>drugi strani </a:t>
            </a:r>
            <a:r>
              <a:rPr lang="sl-SI" dirty="0" smtClean="0">
                <a:latin typeface="+mj-lt"/>
              </a:rPr>
              <a:t>so v središču razhajanj o državljanski vzgoji v sodobni pluralni družbi tako med strokovnjaki, snovalci politik in pedagoškimi delavci različni </a:t>
            </a:r>
            <a:r>
              <a:rPr lang="sl-SI" dirty="0">
                <a:latin typeface="+mj-lt"/>
              </a:rPr>
              <a:t>pogledi </a:t>
            </a:r>
            <a:r>
              <a:rPr lang="sl-SI" dirty="0" smtClean="0">
                <a:latin typeface="+mj-lt"/>
              </a:rPr>
              <a:t>in nesoglasja na tri ločena vprašanja, in sicer:</a:t>
            </a:r>
          </a:p>
          <a:p>
            <a:pPr marL="342900" lvl="1" algn="just">
              <a:buClr>
                <a:schemeClr val="accent1"/>
              </a:buClr>
            </a:pPr>
            <a:endParaRPr lang="sl-SI" sz="400" dirty="0"/>
          </a:p>
          <a:p>
            <a:pPr algn="just"/>
            <a:r>
              <a:rPr lang="sl-SI" dirty="0" smtClean="0">
                <a:latin typeface="+mj-lt"/>
              </a:rPr>
              <a:t>kako obsežni so lahko cilji javnega šolanja na področju državljanske vzgoje;</a:t>
            </a:r>
          </a:p>
          <a:p>
            <a:pPr marL="342900" lvl="1" algn="just">
              <a:buClr>
                <a:schemeClr val="accent1"/>
              </a:buClr>
            </a:pPr>
            <a:endParaRPr lang="sl-SI" sz="400" dirty="0"/>
          </a:p>
          <a:p>
            <a:pPr algn="just"/>
            <a:r>
              <a:rPr lang="sl-SI" dirty="0" smtClean="0">
                <a:latin typeface="+mj-lt"/>
              </a:rPr>
              <a:t>katere so temeljne državljanske vrline, ki jih povezujemo z idealom »</a:t>
            </a:r>
            <a:r>
              <a:rPr lang="sl-SI" dirty="0" smtClean="0">
                <a:latin typeface="+mj-lt"/>
              </a:rPr>
              <a:t>dobrega« </a:t>
            </a:r>
            <a:r>
              <a:rPr lang="sl-SI" dirty="0" smtClean="0">
                <a:latin typeface="+mj-lt"/>
              </a:rPr>
              <a:t>državljana kot polno sodelujočega člana politične skupnosti; ter </a:t>
            </a:r>
          </a:p>
          <a:p>
            <a:pPr marL="342900" lvl="1" algn="just">
              <a:buClr>
                <a:schemeClr val="accent1"/>
              </a:buClr>
            </a:pPr>
            <a:endParaRPr lang="sl-SI" sz="400" dirty="0"/>
          </a:p>
          <a:p>
            <a:pPr algn="just"/>
            <a:r>
              <a:rPr lang="sl-SI" dirty="0" smtClean="0">
                <a:latin typeface="+mj-lt"/>
              </a:rPr>
              <a:t>kako uskladiti dva ideala </a:t>
            </a:r>
            <a:r>
              <a:rPr lang="sl-SI" dirty="0">
                <a:latin typeface="+mj-lt"/>
              </a:rPr>
              <a:t>sodobne demokratične družbe, in sicer ideal </a:t>
            </a:r>
            <a:r>
              <a:rPr lang="sl-SI" i="1" dirty="0">
                <a:latin typeface="+mj-lt"/>
              </a:rPr>
              <a:t>državljanske enakosti </a:t>
            </a:r>
            <a:r>
              <a:rPr lang="sl-SI" dirty="0">
                <a:latin typeface="+mj-lt"/>
              </a:rPr>
              <a:t>ter ideal </a:t>
            </a:r>
            <a:r>
              <a:rPr lang="sl-SI" i="1" dirty="0">
                <a:latin typeface="+mj-lt"/>
              </a:rPr>
              <a:t>enakosti spoštovanja </a:t>
            </a:r>
            <a:r>
              <a:rPr lang="sl-SI" dirty="0">
                <a:latin typeface="+mj-lt"/>
              </a:rPr>
              <a:t>oz. zagotavljanje enakosti ter sprejemanje </a:t>
            </a:r>
            <a:r>
              <a:rPr lang="sl-SI" dirty="0" smtClean="0">
                <a:latin typeface="+mj-lt"/>
              </a:rPr>
              <a:t>različnosti.</a:t>
            </a:r>
            <a:endParaRPr lang="sl-SI" dirty="0">
              <a:latin typeface="+mj-lt"/>
            </a:endParaRPr>
          </a:p>
        </p:txBody>
      </p:sp>
    </p:spTree>
    <p:extLst>
      <p:ext uri="{BB962C8B-B14F-4D97-AF65-F5344CB8AC3E}">
        <p14:creationId xmlns:p14="http://schemas.microsoft.com/office/powerpoint/2010/main" val="77829689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746" y="408372"/>
            <a:ext cx="8964488" cy="1039427"/>
          </a:xfrm>
        </p:spPr>
        <p:txBody>
          <a:bodyPr>
            <a:noAutofit/>
          </a:bodyPr>
          <a:lstStyle/>
          <a:p>
            <a:r>
              <a:rPr lang="sl-SI" sz="3200" b="1" dirty="0" smtClean="0"/>
              <a:t>SODOBNO POJMOVANJE DRŽAVLJANSTVA</a:t>
            </a:r>
            <a:endParaRPr lang="sl-SI" sz="3200" b="1" dirty="0"/>
          </a:p>
        </p:txBody>
      </p:sp>
      <p:sp>
        <p:nvSpPr>
          <p:cNvPr id="3" name="Content Placeholder 2"/>
          <p:cNvSpPr>
            <a:spLocks noGrp="1"/>
          </p:cNvSpPr>
          <p:nvPr>
            <p:ph idx="1"/>
          </p:nvPr>
        </p:nvSpPr>
        <p:spPr>
          <a:xfrm>
            <a:off x="179512" y="1752600"/>
            <a:ext cx="8784976" cy="4844752"/>
          </a:xfrm>
        </p:spPr>
        <p:txBody>
          <a:bodyPr>
            <a:normAutofit/>
          </a:bodyPr>
          <a:lstStyle/>
          <a:p>
            <a:pPr marL="114300" indent="0" algn="just">
              <a:buNone/>
            </a:pPr>
            <a:r>
              <a:rPr lang="en-GB" dirty="0" err="1">
                <a:latin typeface="+mj-lt"/>
              </a:rPr>
              <a:t>Državljanstvo</a:t>
            </a:r>
            <a:r>
              <a:rPr lang="en-GB" dirty="0">
                <a:latin typeface="+mj-lt"/>
              </a:rPr>
              <a:t> </a:t>
            </a:r>
            <a:r>
              <a:rPr lang="en-GB" dirty="0" err="1">
                <a:latin typeface="+mj-lt"/>
              </a:rPr>
              <a:t>kot</a:t>
            </a:r>
            <a:r>
              <a:rPr lang="en-GB" dirty="0">
                <a:latin typeface="+mj-lt"/>
              </a:rPr>
              <a:t> </a:t>
            </a:r>
            <a:r>
              <a:rPr lang="en-GB" dirty="0" err="1">
                <a:latin typeface="+mj-lt"/>
              </a:rPr>
              <a:t>politično</a:t>
            </a:r>
            <a:r>
              <a:rPr lang="en-GB" dirty="0">
                <a:latin typeface="+mj-lt"/>
              </a:rPr>
              <a:t> </a:t>
            </a:r>
            <a:r>
              <a:rPr lang="en-GB" dirty="0" err="1">
                <a:latin typeface="+mj-lt"/>
              </a:rPr>
              <a:t>pojmovanje</a:t>
            </a:r>
            <a:r>
              <a:rPr lang="en-GB" dirty="0">
                <a:latin typeface="+mj-lt"/>
              </a:rPr>
              <a:t> </a:t>
            </a:r>
            <a:r>
              <a:rPr lang="en-GB" dirty="0" err="1">
                <a:latin typeface="+mj-lt"/>
              </a:rPr>
              <a:t>posameznika</a:t>
            </a:r>
            <a:r>
              <a:rPr lang="en-GB" dirty="0">
                <a:latin typeface="+mj-lt"/>
              </a:rPr>
              <a:t> </a:t>
            </a:r>
            <a:r>
              <a:rPr lang="en-GB" dirty="0" err="1">
                <a:latin typeface="+mj-lt"/>
              </a:rPr>
              <a:t>vsebuje</a:t>
            </a:r>
            <a:r>
              <a:rPr lang="en-GB" dirty="0">
                <a:latin typeface="+mj-lt"/>
              </a:rPr>
              <a:t> </a:t>
            </a:r>
            <a:r>
              <a:rPr lang="en-GB" dirty="0" err="1">
                <a:latin typeface="+mj-lt"/>
              </a:rPr>
              <a:t>dva</a:t>
            </a:r>
            <a:r>
              <a:rPr lang="en-GB" dirty="0">
                <a:latin typeface="+mj-lt"/>
              </a:rPr>
              <a:t> </a:t>
            </a:r>
            <a:r>
              <a:rPr lang="en-GB" dirty="0" err="1">
                <a:latin typeface="+mj-lt"/>
              </a:rPr>
              <a:t>temeljna</a:t>
            </a:r>
            <a:r>
              <a:rPr lang="en-GB" dirty="0">
                <a:latin typeface="+mj-lt"/>
              </a:rPr>
              <a:t> </a:t>
            </a:r>
            <a:r>
              <a:rPr lang="en-GB" dirty="0" err="1">
                <a:latin typeface="+mj-lt"/>
              </a:rPr>
              <a:t>vidika</a:t>
            </a:r>
            <a:r>
              <a:rPr lang="en-GB" dirty="0">
                <a:latin typeface="+mj-lt"/>
              </a:rPr>
              <a:t>, in </a:t>
            </a:r>
            <a:r>
              <a:rPr lang="en-GB" dirty="0" err="1">
                <a:latin typeface="+mj-lt"/>
              </a:rPr>
              <a:t>sicer</a:t>
            </a:r>
            <a:r>
              <a:rPr lang="en-GB" dirty="0">
                <a:latin typeface="+mj-lt"/>
              </a:rPr>
              <a:t>  </a:t>
            </a:r>
            <a:endParaRPr lang="sl-SI" dirty="0" smtClean="0">
              <a:latin typeface="+mj-lt"/>
            </a:endParaRPr>
          </a:p>
          <a:p>
            <a:pPr marL="114300" indent="0" algn="just">
              <a:buNone/>
            </a:pPr>
            <a:endParaRPr lang="sl-SI" sz="400" dirty="0" smtClean="0">
              <a:latin typeface="+mj-lt"/>
            </a:endParaRPr>
          </a:p>
          <a:p>
            <a:pPr marL="114300" indent="0" algn="just">
              <a:buNone/>
            </a:pPr>
            <a:r>
              <a:rPr lang="sl-SI" dirty="0" smtClean="0">
                <a:latin typeface="+mj-lt"/>
              </a:rPr>
              <a:t>	</a:t>
            </a:r>
            <a:r>
              <a:rPr lang="en-GB" dirty="0" smtClean="0">
                <a:latin typeface="+mj-lt"/>
              </a:rPr>
              <a:t>[</a:t>
            </a:r>
            <a:r>
              <a:rPr lang="en-GB" i="1" dirty="0">
                <a:latin typeface="+mj-lt"/>
              </a:rPr>
              <a:t>i</a:t>
            </a:r>
            <a:r>
              <a:rPr lang="en-GB" dirty="0">
                <a:latin typeface="+mj-lt"/>
              </a:rPr>
              <a:t>] </a:t>
            </a:r>
            <a:r>
              <a:rPr lang="en-GB" i="1" dirty="0" err="1">
                <a:latin typeface="+mj-lt"/>
              </a:rPr>
              <a:t>vertikalno</a:t>
            </a:r>
            <a:r>
              <a:rPr lang="en-GB" i="1" dirty="0">
                <a:latin typeface="+mj-lt"/>
              </a:rPr>
              <a:t> </a:t>
            </a:r>
            <a:r>
              <a:rPr lang="en-GB" dirty="0" err="1">
                <a:latin typeface="+mj-lt"/>
              </a:rPr>
              <a:t>dimenzijo</a:t>
            </a:r>
            <a:r>
              <a:rPr lang="en-GB" dirty="0">
                <a:latin typeface="+mj-lt"/>
              </a:rPr>
              <a:t>; </a:t>
            </a:r>
            <a:endParaRPr lang="sl-SI" dirty="0" smtClean="0">
              <a:latin typeface="+mj-lt"/>
            </a:endParaRPr>
          </a:p>
          <a:p>
            <a:pPr marL="114300" indent="0" algn="just">
              <a:buNone/>
            </a:pPr>
            <a:r>
              <a:rPr lang="sl-SI" dirty="0">
                <a:latin typeface="+mj-lt"/>
              </a:rPr>
              <a:t>	</a:t>
            </a:r>
            <a:r>
              <a:rPr lang="sl-SI" dirty="0" smtClean="0">
                <a:latin typeface="+mj-lt"/>
              </a:rPr>
              <a:t>določa razmerje med posameznikom in državo oz. 	politično skupnostjo.</a:t>
            </a:r>
          </a:p>
          <a:p>
            <a:pPr marL="114300" indent="0" algn="just">
              <a:buNone/>
            </a:pPr>
            <a:endParaRPr lang="sl-SI" sz="800" dirty="0"/>
          </a:p>
          <a:p>
            <a:pPr marL="114300" indent="0" algn="just">
              <a:buNone/>
            </a:pPr>
            <a:r>
              <a:rPr lang="sl-SI" dirty="0">
                <a:latin typeface="+mj-lt"/>
              </a:rPr>
              <a:t>	</a:t>
            </a:r>
            <a:r>
              <a:rPr lang="en-GB" dirty="0" smtClean="0">
                <a:latin typeface="+mj-lt"/>
              </a:rPr>
              <a:t>[</a:t>
            </a:r>
            <a:r>
              <a:rPr lang="en-GB" i="1" dirty="0">
                <a:latin typeface="+mj-lt"/>
              </a:rPr>
              <a:t>ii</a:t>
            </a:r>
            <a:r>
              <a:rPr lang="en-GB" dirty="0">
                <a:latin typeface="+mj-lt"/>
              </a:rPr>
              <a:t>] </a:t>
            </a:r>
            <a:r>
              <a:rPr lang="en-GB" i="1" dirty="0" err="1">
                <a:latin typeface="+mj-lt"/>
              </a:rPr>
              <a:t>horizontalno</a:t>
            </a:r>
            <a:r>
              <a:rPr lang="en-GB" i="1" dirty="0">
                <a:latin typeface="+mj-lt"/>
              </a:rPr>
              <a:t> </a:t>
            </a:r>
            <a:r>
              <a:rPr lang="en-GB" dirty="0" err="1" smtClean="0">
                <a:latin typeface="+mj-lt"/>
              </a:rPr>
              <a:t>dimenzijo</a:t>
            </a:r>
            <a:r>
              <a:rPr lang="sl-SI" dirty="0" smtClean="0">
                <a:latin typeface="+mj-lt"/>
              </a:rPr>
              <a:t>. </a:t>
            </a:r>
          </a:p>
          <a:p>
            <a:pPr marL="114300" indent="0" algn="just">
              <a:buNone/>
            </a:pPr>
            <a:r>
              <a:rPr lang="sl-SI" dirty="0">
                <a:latin typeface="+mj-lt"/>
              </a:rPr>
              <a:t>	</a:t>
            </a:r>
            <a:r>
              <a:rPr lang="sl-SI" dirty="0" smtClean="0">
                <a:latin typeface="+mj-lt"/>
              </a:rPr>
              <a:t>določa socialno, kulturno in psihološko razmerje med 	člani politične skupnosti ter zagotavlja občutek 	medsebojne povezanosti.</a:t>
            </a:r>
          </a:p>
          <a:p>
            <a:pPr marL="114300" indent="0" algn="just">
              <a:buNone/>
            </a:pPr>
            <a:endParaRPr lang="sl-SI" dirty="0">
              <a:latin typeface="+mj-lt"/>
            </a:endParaRPr>
          </a:p>
          <a:p>
            <a:pPr marL="114300" indent="0" algn="just">
              <a:buNone/>
            </a:pPr>
            <a:endParaRPr lang="sl-SI" dirty="0">
              <a:latin typeface="+mj-lt"/>
            </a:endParaRPr>
          </a:p>
          <a:p>
            <a:pPr marL="114300" indent="0" algn="just">
              <a:buNone/>
            </a:pPr>
            <a:endParaRPr lang="sl-SI" sz="1200" dirty="0" smtClean="0">
              <a:latin typeface="+mj-lt"/>
            </a:endParaRPr>
          </a:p>
        </p:txBody>
      </p:sp>
    </p:spTree>
    <p:extLst>
      <p:ext uri="{BB962C8B-B14F-4D97-AF65-F5344CB8AC3E}">
        <p14:creationId xmlns:p14="http://schemas.microsoft.com/office/powerpoint/2010/main" val="428757202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anim calcmode="lin" valueType="num">
                                      <p:cBhvr>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l-SI" sz="3200" b="1" dirty="0" smtClean="0"/>
              <a:t>TRIJE VIDIKI DRŽAVLJANSTVA</a:t>
            </a:r>
            <a:endParaRPr lang="sl-SI" sz="3200" b="1" dirty="0"/>
          </a:p>
        </p:txBody>
      </p:sp>
      <p:sp>
        <p:nvSpPr>
          <p:cNvPr id="3" name="Content Placeholder 2"/>
          <p:cNvSpPr>
            <a:spLocks noGrp="1"/>
          </p:cNvSpPr>
          <p:nvPr>
            <p:ph idx="1"/>
          </p:nvPr>
        </p:nvSpPr>
        <p:spPr>
          <a:xfrm>
            <a:off x="251520" y="1752600"/>
            <a:ext cx="8712968" cy="4373563"/>
          </a:xfrm>
        </p:spPr>
        <p:txBody>
          <a:bodyPr/>
          <a:lstStyle/>
          <a:p>
            <a:pPr marL="114300" indent="0" algn="just">
              <a:buNone/>
            </a:pPr>
            <a:r>
              <a:rPr lang="sl-SI" dirty="0">
                <a:latin typeface="+mj-lt"/>
              </a:rPr>
              <a:t>Obe dimenziji </a:t>
            </a:r>
            <a:r>
              <a:rPr lang="sl-SI" dirty="0" smtClean="0">
                <a:latin typeface="+mj-lt"/>
              </a:rPr>
              <a:t>statusa državljanstva, ki nam omogoča dostop do institucij demokracije, </a:t>
            </a:r>
            <a:r>
              <a:rPr lang="sl-SI" dirty="0">
                <a:latin typeface="+mj-lt"/>
              </a:rPr>
              <a:t>se tako nanašata na tri </a:t>
            </a:r>
            <a:r>
              <a:rPr lang="sl-SI" dirty="0" smtClean="0">
                <a:latin typeface="+mj-lt"/>
              </a:rPr>
              <a:t>temeljne elemente državljanstva, </a:t>
            </a:r>
            <a:r>
              <a:rPr lang="sl-SI" dirty="0">
                <a:latin typeface="+mj-lt"/>
              </a:rPr>
              <a:t>in sicer </a:t>
            </a:r>
            <a:endParaRPr lang="sl-SI" dirty="0" smtClean="0">
              <a:latin typeface="+mj-lt"/>
            </a:endParaRPr>
          </a:p>
          <a:p>
            <a:pPr algn="just"/>
            <a:r>
              <a:rPr lang="sl-SI" i="1" dirty="0" smtClean="0">
                <a:latin typeface="+mj-lt"/>
              </a:rPr>
              <a:t>vprašanje pripadnosti</a:t>
            </a:r>
            <a:r>
              <a:rPr lang="sl-SI" dirty="0" smtClean="0">
                <a:latin typeface="+mj-lt"/>
              </a:rPr>
              <a:t> (kdo </a:t>
            </a:r>
            <a:r>
              <a:rPr lang="sl-SI" dirty="0">
                <a:latin typeface="+mj-lt"/>
              </a:rPr>
              <a:t>ima status </a:t>
            </a:r>
            <a:r>
              <a:rPr lang="sl-SI" dirty="0" smtClean="0">
                <a:latin typeface="+mj-lt"/>
              </a:rPr>
              <a:t>državljanstva </a:t>
            </a:r>
            <a:r>
              <a:rPr lang="sl-SI" dirty="0">
                <a:latin typeface="+mj-lt"/>
              </a:rPr>
              <a:t>v določeni politični </a:t>
            </a:r>
            <a:r>
              <a:rPr lang="sl-SI" dirty="0" smtClean="0">
                <a:latin typeface="+mj-lt"/>
              </a:rPr>
              <a:t>skupnosti); </a:t>
            </a:r>
          </a:p>
          <a:p>
            <a:pPr marL="114300" indent="0" algn="just">
              <a:buNone/>
            </a:pPr>
            <a:endParaRPr lang="sl-SI" sz="400" i="1" dirty="0" smtClean="0">
              <a:latin typeface="+mj-lt"/>
            </a:endParaRPr>
          </a:p>
          <a:p>
            <a:pPr algn="just"/>
            <a:r>
              <a:rPr lang="sl-SI" i="1" dirty="0" smtClean="0">
                <a:latin typeface="+mj-lt"/>
              </a:rPr>
              <a:t>vprašanje </a:t>
            </a:r>
            <a:r>
              <a:rPr lang="sl-SI" i="1" dirty="0">
                <a:latin typeface="+mj-lt"/>
              </a:rPr>
              <a:t>temeljnih pravic in svoboščin</a:t>
            </a:r>
            <a:r>
              <a:rPr lang="sl-SI" dirty="0">
                <a:latin typeface="+mj-lt"/>
              </a:rPr>
              <a:t>, ki opredeljuje pravice državljanov kot članov politične skupnosti; ter </a:t>
            </a:r>
            <a:endParaRPr lang="sl-SI" dirty="0" smtClean="0">
              <a:latin typeface="+mj-lt"/>
            </a:endParaRPr>
          </a:p>
          <a:p>
            <a:pPr algn="just"/>
            <a:endParaRPr lang="sl-SI" sz="800" i="1" dirty="0"/>
          </a:p>
          <a:p>
            <a:pPr algn="just"/>
            <a:r>
              <a:rPr lang="sl-SI" i="1" dirty="0" smtClean="0">
                <a:latin typeface="+mj-lt"/>
              </a:rPr>
              <a:t>vprašanje </a:t>
            </a:r>
            <a:r>
              <a:rPr lang="sl-SI" i="1" dirty="0">
                <a:latin typeface="+mj-lt"/>
              </a:rPr>
              <a:t>državljanskih vrlin</a:t>
            </a:r>
            <a:r>
              <a:rPr lang="sl-SI" dirty="0">
                <a:latin typeface="+mj-lt"/>
              </a:rPr>
              <a:t>, ki </a:t>
            </a:r>
            <a:r>
              <a:rPr lang="sl-SI" dirty="0" smtClean="0">
                <a:latin typeface="+mj-lt"/>
              </a:rPr>
              <a:t>naj jih </a:t>
            </a:r>
            <a:r>
              <a:rPr lang="sl-SI" dirty="0">
                <a:latin typeface="+mj-lt"/>
              </a:rPr>
              <a:t>imajo državljani kot člani politične skupnosti. </a:t>
            </a:r>
          </a:p>
          <a:p>
            <a:pPr algn="just"/>
            <a:endParaRPr lang="sl-SI" dirty="0">
              <a:latin typeface="+mj-lt"/>
            </a:endParaRPr>
          </a:p>
        </p:txBody>
      </p:sp>
    </p:spTree>
    <p:extLst>
      <p:ext uri="{BB962C8B-B14F-4D97-AF65-F5344CB8AC3E}">
        <p14:creationId xmlns:p14="http://schemas.microsoft.com/office/powerpoint/2010/main" val="3465656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l-SI" b="1" dirty="0" smtClean="0"/>
              <a:t>Uskladitev dveh idealov demokratične družbe</a:t>
            </a:r>
            <a:endParaRPr lang="sl-SI" b="1" dirty="0"/>
          </a:p>
        </p:txBody>
      </p:sp>
      <p:sp>
        <p:nvSpPr>
          <p:cNvPr id="3" name="Content Placeholder 2"/>
          <p:cNvSpPr>
            <a:spLocks noGrp="1"/>
          </p:cNvSpPr>
          <p:nvPr>
            <p:ph idx="1"/>
          </p:nvPr>
        </p:nvSpPr>
        <p:spPr>
          <a:xfrm>
            <a:off x="179512" y="1752600"/>
            <a:ext cx="8784976" cy="4844752"/>
          </a:xfrm>
        </p:spPr>
        <p:txBody>
          <a:bodyPr>
            <a:normAutofit/>
          </a:bodyPr>
          <a:lstStyle/>
          <a:p>
            <a:pPr marL="114300" indent="0" algn="just">
              <a:buNone/>
            </a:pPr>
            <a:r>
              <a:rPr lang="sl-SI" dirty="0" smtClean="0">
                <a:latin typeface="+mj-lt"/>
              </a:rPr>
              <a:t>Konvencionalno </a:t>
            </a:r>
            <a:r>
              <a:rPr lang="sl-SI" dirty="0">
                <a:latin typeface="+mj-lt"/>
              </a:rPr>
              <a:t>razumevanje </a:t>
            </a:r>
            <a:r>
              <a:rPr lang="sl-SI" dirty="0" smtClean="0">
                <a:latin typeface="+mj-lt"/>
              </a:rPr>
              <a:t>uskladitve ideala državljanske enakosti ter ideala enakosti spoštovanja temelji </a:t>
            </a:r>
            <a:r>
              <a:rPr lang="sl-SI" dirty="0">
                <a:latin typeface="+mj-lt"/>
              </a:rPr>
              <a:t>na dveh [egalitarnih] predpostavkah, in sicer </a:t>
            </a:r>
            <a:endParaRPr lang="sl-SI" dirty="0" smtClean="0">
              <a:latin typeface="+mj-lt"/>
            </a:endParaRPr>
          </a:p>
          <a:p>
            <a:pPr lvl="1" algn="just"/>
            <a:r>
              <a:rPr lang="sl-SI" sz="2200" dirty="0" smtClean="0">
                <a:latin typeface="+mj-lt"/>
              </a:rPr>
              <a:t>status </a:t>
            </a:r>
            <a:r>
              <a:rPr lang="sl-SI" sz="2200" dirty="0">
                <a:latin typeface="+mj-lt"/>
              </a:rPr>
              <a:t>državljanstva ter s tem povezane pravice in </a:t>
            </a:r>
            <a:r>
              <a:rPr lang="sl-SI" sz="2200" dirty="0" smtClean="0">
                <a:latin typeface="+mj-lt"/>
              </a:rPr>
              <a:t>svoboščine </a:t>
            </a:r>
            <a:r>
              <a:rPr lang="sl-SI" sz="2200" dirty="0">
                <a:latin typeface="+mj-lt"/>
              </a:rPr>
              <a:t>temeljijo na zagotavljanju enakosti članov politične skupnosti (</a:t>
            </a:r>
            <a:r>
              <a:rPr lang="sl-SI" sz="2200" i="1" dirty="0">
                <a:latin typeface="+mj-lt"/>
              </a:rPr>
              <a:t>predpostavka deskriptivne enakosti</a:t>
            </a:r>
            <a:r>
              <a:rPr lang="sl-SI" sz="2200" dirty="0" smtClean="0">
                <a:latin typeface="+mj-lt"/>
              </a:rPr>
              <a:t>); </a:t>
            </a:r>
            <a:r>
              <a:rPr lang="sl-SI" sz="2200" dirty="0">
                <a:latin typeface="+mj-lt"/>
              </a:rPr>
              <a:t>ter </a:t>
            </a:r>
          </a:p>
          <a:p>
            <a:pPr lvl="1"/>
            <a:endParaRPr lang="sl-SI" sz="400" dirty="0"/>
          </a:p>
          <a:p>
            <a:pPr lvl="1" algn="just"/>
            <a:r>
              <a:rPr lang="sl-SI" sz="2200" dirty="0" smtClean="0">
                <a:latin typeface="+mj-lt"/>
              </a:rPr>
              <a:t>vse </a:t>
            </a:r>
            <a:r>
              <a:rPr lang="sl-SI" sz="2200" dirty="0">
                <a:latin typeface="+mj-lt"/>
              </a:rPr>
              <a:t>pripadnike politične skupnosti ne glede na njihove </a:t>
            </a:r>
            <a:r>
              <a:rPr lang="sl-SI" sz="2200" dirty="0" smtClean="0">
                <a:latin typeface="+mj-lt"/>
              </a:rPr>
              <a:t>razlike</a:t>
            </a:r>
            <a:r>
              <a:rPr lang="sl-SI" sz="2200" dirty="0">
                <a:latin typeface="+mj-lt"/>
              </a:rPr>
              <a:t>, npr. spol, starost, rasa, etnična pripadnost, veroizpoved oz. svetovno-nazorska usmerjenost, itn. je potrebno obravnavati enako (</a:t>
            </a:r>
            <a:r>
              <a:rPr lang="sl-SI" sz="2200" i="1" dirty="0">
                <a:latin typeface="+mj-lt"/>
              </a:rPr>
              <a:t>predpostavka moralne enakosti</a:t>
            </a:r>
            <a:r>
              <a:rPr lang="sl-SI" sz="2200" dirty="0">
                <a:latin typeface="+mj-lt"/>
              </a:rPr>
              <a:t>). </a:t>
            </a:r>
          </a:p>
        </p:txBody>
      </p:sp>
    </p:spTree>
    <p:extLst>
      <p:ext uri="{BB962C8B-B14F-4D97-AF65-F5344CB8AC3E}">
        <p14:creationId xmlns:p14="http://schemas.microsoft.com/office/powerpoint/2010/main" val="29705844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l-SI" sz="3200" b="1" dirty="0" smtClean="0"/>
              <a:t>PROBLEMI </a:t>
            </a:r>
            <a:r>
              <a:rPr lang="sl-SI" sz="3200" b="1" dirty="0" err="1" smtClean="0"/>
              <a:t>SODOBNEGa</a:t>
            </a:r>
            <a:r>
              <a:rPr lang="sl-SI" sz="3200" b="1" dirty="0" smtClean="0"/>
              <a:t> pojmovanja</a:t>
            </a:r>
            <a:br>
              <a:rPr lang="sl-SI" sz="3200" b="1" dirty="0" smtClean="0"/>
            </a:br>
            <a:r>
              <a:rPr lang="sl-SI" sz="3200" b="1" dirty="0" smtClean="0"/>
              <a:t>DRŽAVLJANSTVA – tradicionalna kr.</a:t>
            </a:r>
            <a:endParaRPr lang="sl-SI" sz="3200" b="1" dirty="0"/>
          </a:p>
        </p:txBody>
      </p:sp>
      <p:sp>
        <p:nvSpPr>
          <p:cNvPr id="3" name="Content Placeholder 2"/>
          <p:cNvSpPr>
            <a:spLocks noGrp="1"/>
          </p:cNvSpPr>
          <p:nvPr>
            <p:ph idx="1"/>
          </p:nvPr>
        </p:nvSpPr>
        <p:spPr>
          <a:xfrm>
            <a:off x="179512" y="1752600"/>
            <a:ext cx="8712968" cy="4844752"/>
          </a:xfrm>
        </p:spPr>
        <p:txBody>
          <a:bodyPr>
            <a:normAutofit/>
          </a:bodyPr>
          <a:lstStyle/>
          <a:p>
            <a:pPr marL="114300" indent="0" algn="just">
              <a:buNone/>
            </a:pPr>
            <a:r>
              <a:rPr lang="sl-SI" sz="2200" dirty="0" smtClean="0">
                <a:latin typeface="+mj-lt"/>
              </a:rPr>
              <a:t>Neposrednost </a:t>
            </a:r>
            <a:r>
              <a:rPr lang="sl-SI" sz="2200" dirty="0">
                <a:latin typeface="+mj-lt"/>
              </a:rPr>
              <a:t>različnih problemov in izzivov, s katerimi se soočajo sodobne pluralne družbe </a:t>
            </a:r>
            <a:r>
              <a:rPr lang="sl-SI" sz="2200" dirty="0" smtClean="0">
                <a:latin typeface="+mj-lt"/>
              </a:rPr>
              <a:t>ter </a:t>
            </a:r>
            <a:r>
              <a:rPr lang="sl-SI" sz="2200" dirty="0">
                <a:latin typeface="+mj-lt"/>
              </a:rPr>
              <a:t>teoretična kompleksnost </a:t>
            </a:r>
            <a:r>
              <a:rPr lang="sl-SI" sz="2200" dirty="0" smtClean="0">
                <a:latin typeface="+mj-lt"/>
              </a:rPr>
              <a:t>različnih vidikov </a:t>
            </a:r>
            <a:r>
              <a:rPr lang="sl-SI" sz="2200" dirty="0">
                <a:latin typeface="+mj-lt"/>
              </a:rPr>
              <a:t>državljanstva </a:t>
            </a:r>
            <a:r>
              <a:rPr lang="sl-SI" sz="2200" dirty="0" smtClean="0">
                <a:latin typeface="+mj-lt"/>
              </a:rPr>
              <a:t>kaže </a:t>
            </a:r>
            <a:r>
              <a:rPr lang="sl-SI" sz="2200" dirty="0">
                <a:latin typeface="+mj-lt"/>
              </a:rPr>
              <a:t>na </a:t>
            </a:r>
            <a:r>
              <a:rPr lang="sl-SI" sz="2200" dirty="0" smtClean="0">
                <a:latin typeface="+mj-lt"/>
              </a:rPr>
              <a:t>dve ločeni kritiki na pravicah utemeljenega pojmovanja državljanstva. </a:t>
            </a:r>
          </a:p>
          <a:p>
            <a:pPr marL="114300" indent="0" algn="just">
              <a:buNone/>
            </a:pPr>
            <a:endParaRPr lang="sl-SI" sz="400" dirty="0">
              <a:latin typeface="+mj-lt"/>
            </a:endParaRPr>
          </a:p>
          <a:p>
            <a:pPr marL="114300" indent="0" algn="just">
              <a:buNone/>
            </a:pPr>
            <a:r>
              <a:rPr lang="sl-SI" sz="2200" dirty="0" smtClean="0">
                <a:latin typeface="+mj-lt"/>
              </a:rPr>
              <a:t>Na eni strani se </a:t>
            </a:r>
            <a:r>
              <a:rPr lang="sl-SI" sz="2200" dirty="0">
                <a:latin typeface="+mj-lt"/>
              </a:rPr>
              <a:t>soočamo s kritikami, da je </a:t>
            </a:r>
            <a:r>
              <a:rPr lang="sl-SI" sz="2200" dirty="0" smtClean="0">
                <a:latin typeface="+mj-lt"/>
              </a:rPr>
              <a:t>na pravicah utemeljeno pojmovanje državljanstva </a:t>
            </a:r>
            <a:r>
              <a:rPr lang="sl-SI" sz="2200" i="1" dirty="0" smtClean="0">
                <a:latin typeface="+mj-lt"/>
              </a:rPr>
              <a:t>neučinkovito</a:t>
            </a:r>
            <a:r>
              <a:rPr lang="sl-SI" sz="2200" dirty="0" smtClean="0">
                <a:latin typeface="+mj-lt"/>
              </a:rPr>
              <a:t> </a:t>
            </a:r>
            <a:r>
              <a:rPr lang="sl-SI" sz="2200" dirty="0">
                <a:latin typeface="+mj-lt"/>
              </a:rPr>
              <a:t>oz. da </a:t>
            </a:r>
            <a:r>
              <a:rPr lang="sl-SI" sz="2200" dirty="0" smtClean="0">
                <a:latin typeface="+mj-lt"/>
              </a:rPr>
              <a:t>vodi </a:t>
            </a:r>
            <a:r>
              <a:rPr lang="sl-SI" sz="2200" dirty="0">
                <a:latin typeface="+mj-lt"/>
              </a:rPr>
              <a:t>v </a:t>
            </a:r>
            <a:r>
              <a:rPr lang="sl-SI" sz="2200" dirty="0" smtClean="0">
                <a:latin typeface="+mj-lt"/>
              </a:rPr>
              <a:t>moralni kolaps, socialno fragmentacijo ter vsesplošno erozijo medsebojnih odnosov, kar </a:t>
            </a:r>
            <a:r>
              <a:rPr lang="sl-SI" sz="2200" dirty="0">
                <a:latin typeface="+mj-lt"/>
              </a:rPr>
              <a:t>negativno vpliva na stabilnost, enotnost in kohezivnost sodobne pluralne družbe. </a:t>
            </a:r>
            <a:endParaRPr lang="sl-SI" sz="2200" dirty="0" smtClean="0">
              <a:latin typeface="+mj-lt"/>
            </a:endParaRPr>
          </a:p>
          <a:p>
            <a:pPr marL="114300" indent="0" algn="just">
              <a:buNone/>
            </a:pPr>
            <a:endParaRPr lang="sl-SI" sz="400" dirty="0"/>
          </a:p>
          <a:p>
            <a:pPr marL="114300" indent="0" algn="just">
              <a:buNone/>
            </a:pPr>
            <a:r>
              <a:rPr lang="sl-SI" sz="2200" dirty="0" smtClean="0">
                <a:latin typeface="+mj-lt"/>
              </a:rPr>
              <a:t>Hkrati se </a:t>
            </a:r>
            <a:r>
              <a:rPr lang="sl-SI" sz="2200" dirty="0">
                <a:latin typeface="+mj-lt"/>
              </a:rPr>
              <a:t>soočamo s kritikami, da </a:t>
            </a:r>
            <a:r>
              <a:rPr lang="sl-SI" sz="2200" dirty="0" smtClean="0">
                <a:latin typeface="+mj-lt"/>
              </a:rPr>
              <a:t>razširitev statusa pravic, ki jih imajo člani politične skupnosti</a:t>
            </a:r>
            <a:r>
              <a:rPr lang="sl-SI" sz="1200" dirty="0" smtClean="0">
                <a:latin typeface="+mj-lt"/>
              </a:rPr>
              <a:t> </a:t>
            </a:r>
            <a:r>
              <a:rPr lang="sl-SI" sz="2200" dirty="0" smtClean="0">
                <a:latin typeface="+mj-lt"/>
              </a:rPr>
              <a:t>(civilne,</a:t>
            </a:r>
            <a:r>
              <a:rPr lang="sl-SI" sz="1200" dirty="0" smtClean="0">
                <a:latin typeface="+mj-lt"/>
              </a:rPr>
              <a:t> </a:t>
            </a:r>
            <a:r>
              <a:rPr lang="sl-SI" sz="2200" dirty="0" smtClean="0">
                <a:latin typeface="+mj-lt"/>
              </a:rPr>
              <a:t>politične,</a:t>
            </a:r>
            <a:r>
              <a:rPr lang="sl-SI" sz="1200" dirty="0" smtClean="0">
                <a:latin typeface="+mj-lt"/>
              </a:rPr>
              <a:t> </a:t>
            </a:r>
            <a:r>
              <a:rPr lang="sl-SI" sz="2200" dirty="0" smtClean="0">
                <a:latin typeface="+mj-lt"/>
              </a:rPr>
              <a:t>socialne</a:t>
            </a:r>
            <a:r>
              <a:rPr lang="sl-SI" sz="1200" dirty="0" smtClean="0">
                <a:latin typeface="+mj-lt"/>
              </a:rPr>
              <a:t> </a:t>
            </a:r>
            <a:r>
              <a:rPr lang="sl-SI" sz="2200" dirty="0" smtClean="0">
                <a:latin typeface="+mj-lt"/>
              </a:rPr>
              <a:t>in</a:t>
            </a:r>
            <a:r>
              <a:rPr lang="sl-SI" sz="1200" dirty="0" smtClean="0">
                <a:latin typeface="+mj-lt"/>
              </a:rPr>
              <a:t> </a:t>
            </a:r>
            <a:r>
              <a:rPr lang="sl-SI" sz="2200" dirty="0" smtClean="0">
                <a:latin typeface="+mj-lt"/>
              </a:rPr>
              <a:t>kulturne pravice) negativno vpliva na zagotavljanje enakosti ter enakosti spoštovanja. </a:t>
            </a:r>
            <a:endParaRPr lang="sl-SI" sz="2200" dirty="0">
              <a:latin typeface="+mj-lt"/>
            </a:endParaRPr>
          </a:p>
        </p:txBody>
      </p:sp>
    </p:spTree>
    <p:extLst>
      <p:ext uri="{BB962C8B-B14F-4D97-AF65-F5344CB8AC3E}">
        <p14:creationId xmlns:p14="http://schemas.microsoft.com/office/powerpoint/2010/main" val="4043176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1092</TotalTime>
  <Words>1180</Words>
  <Application>Microsoft Office PowerPoint</Application>
  <PresentationFormat>On-screen Show (4:3)</PresentationFormat>
  <Paragraphs>107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Apothecary</vt:lpstr>
      <vt:lpstr>SODOBNI IZZIVI DRŽAVLJANSKE VZGOje:  mulTIKULTURALIZEM,  PLURALIZEM IN PATRIOTIZEM</vt:lpstr>
      <vt:lpstr>SODOBNI IZZIVI  DRŽAVLJANSKE VZGOJE</vt:lpstr>
      <vt:lpstr>Kontekst preučevanja –  empirična raven</vt:lpstr>
      <vt:lpstr>Kontekst preučevanja –  TEORETIČNA raven</vt:lpstr>
      <vt:lpstr>Kontekst preučevanja –  TEORETIČNA raven</vt:lpstr>
      <vt:lpstr>SODOBNO POJMOVANJE DRŽAVLJANSTVA</vt:lpstr>
      <vt:lpstr>TRIJE VIDIKI DRŽAVLJANSTVA</vt:lpstr>
      <vt:lpstr>Uskladitev dveh idealov demokratične družbe</vt:lpstr>
      <vt:lpstr>PROBLEMI SODOBNEGa pojmovanja DRŽAVLJANSTVA – tradicionalna kr.</vt:lpstr>
      <vt:lpstr>PROBLEMI SODOBNEGa pojmovanja DRŽAVLJANSTVA – sodobna kr.</vt:lpstr>
      <vt:lpstr>Spremembe v pojmovanju državljanske vzgoje</vt:lpstr>
      <vt:lpstr>SPREMEMBA POJMOVANJA</vt:lpstr>
      <vt:lpstr>SPREMEMBA PRISTOPA</vt:lpstr>
      <vt:lpstr>DRŽAVLJANSKE VRLINE</vt:lpstr>
      <vt:lpstr>KAKO NAPREJ?</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SODOBNI IZZIVI DRŽAVLJANSKE VZGOje:  mulTIKULTURALIZEM,  PLURALIZEM IN PATRIOTIZEM</dc:title>
  <dc:creator>msardoc</dc:creator>
  <cp:lastModifiedBy>msardoc</cp:lastModifiedBy>
  <cp:revision>97</cp:revision>
  <dcterms:created xsi:type="dcterms:W3CDTF">2011-01-25T07:18:31Z</dcterms:created>
  <dcterms:modified xsi:type="dcterms:W3CDTF">2011-01-27T04:27:52Z</dcterms:modified>
</cp:coreProperties>
</file>